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486" r:id="rId2"/>
    <p:sldId id="268" r:id="rId3"/>
    <p:sldId id="487" r:id="rId4"/>
    <p:sldId id="503" r:id="rId5"/>
    <p:sldId id="497" r:id="rId6"/>
    <p:sldId id="504" r:id="rId7"/>
    <p:sldId id="505" r:id="rId8"/>
    <p:sldId id="506" r:id="rId9"/>
    <p:sldId id="507" r:id="rId10"/>
    <p:sldId id="490" r:id="rId11"/>
    <p:sldId id="508" r:id="rId12"/>
    <p:sldId id="494" r:id="rId13"/>
    <p:sldId id="477" r:id="rId14"/>
    <p:sldId id="271" r:id="rId15"/>
    <p:sldId id="409" r:id="rId16"/>
    <p:sldId id="27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vedi@soyuztechnologies.com" initials="c" lastIdx="1" clrIdx="0">
    <p:extLst>
      <p:ext uri="{19B8F6BF-5375-455C-9EA6-DF929625EA0E}">
        <p15:presenceInfo xmlns:p15="http://schemas.microsoft.com/office/powerpoint/2012/main" userId="eea0e64e96b772a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65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jpeg>
</file>

<file path=ppt/media/image11.jpg>
</file>

<file path=ppt/media/image12.jpeg>
</file>

<file path=ppt/media/image13.jpeg>
</file>

<file path=ppt/media/image2.png>
</file>

<file path=ppt/media/image3.jpe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1FD0C-F1EC-40D9-8DD3-27B00E595AAE}" type="datetimeFigureOut">
              <a:rPr lang="en-US" smtClean="0"/>
              <a:t>9/14/2021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FE599-0E75-47FC-8ADC-F240612E6EA6}" type="slidenum">
              <a:rPr lang="en-US" smtClean="0"/>
              <a:t>‹#›</a:t>
            </a:fld>
            <a:endParaRPr lang="en-US"/>
          </a:p>
        </p:txBody>
      </p:sp>
    </p:spTree>
    <p:extLst>
      <p:ext uri="{BB962C8B-B14F-4D97-AF65-F5344CB8AC3E}">
        <p14:creationId xmlns:p14="http://schemas.microsoft.com/office/powerpoint/2010/main" val="3286907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1A69-D4AC-4BAE-8AEC-5488ACFFF3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4C1973-A82C-40D5-AB36-756D0845A4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81E871-19B1-49C1-A36B-FCC6B5FC7C11}"/>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5" name="Footer Placeholder 4">
            <a:extLst>
              <a:ext uri="{FF2B5EF4-FFF2-40B4-BE49-F238E27FC236}">
                <a16:creationId xmlns:a16="http://schemas.microsoft.com/office/drawing/2014/main" id="{E495E3A2-6F7E-4D58-9C06-A0B9BD846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778A9-D0DF-4A8C-9117-19AA1DE43297}"/>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59722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39DE-1BF2-490A-B2F3-D89000C7AB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703F6-18C6-4915-AA9B-DD811743E5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1A75-DFB4-43C9-AE12-E64AFE960512}"/>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5" name="Footer Placeholder 4">
            <a:extLst>
              <a:ext uri="{FF2B5EF4-FFF2-40B4-BE49-F238E27FC236}">
                <a16:creationId xmlns:a16="http://schemas.microsoft.com/office/drawing/2014/main" id="{565822F4-4499-4C8F-A714-10C53643E6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C0B2F-E803-45A1-813F-E242980249D3}"/>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925312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1D9BF5-ABA6-45B7-8C7D-50AD182997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3452DC-4A66-4BE8-B480-AF467811D2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C77A6-ABB2-4306-B565-67CA5D406236}"/>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5" name="Footer Placeholder 4">
            <a:extLst>
              <a:ext uri="{FF2B5EF4-FFF2-40B4-BE49-F238E27FC236}">
                <a16:creationId xmlns:a16="http://schemas.microsoft.com/office/drawing/2014/main" id="{C85491DF-19CF-4754-B5CA-C1E65DCC1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62CCF-9DE9-437C-A9AF-49603B7CCA4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628927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9806-D1CD-417A-B5BE-B619CCC7F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2D300F-9263-4847-81FC-0A1C3C55E9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41853A-DE4C-4A1A-B0FA-3C4904CC8719}"/>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5" name="Footer Placeholder 4">
            <a:extLst>
              <a:ext uri="{FF2B5EF4-FFF2-40B4-BE49-F238E27FC236}">
                <a16:creationId xmlns:a16="http://schemas.microsoft.com/office/drawing/2014/main" id="{ECFE4B27-F250-425A-81CD-1F1706BD20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FB97A-8823-46C7-91C9-FEBAC11C28F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23842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2A02-D8A0-42E4-B6D4-EA106BD372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2964F-FBCA-4D5C-ACFF-496969D9DF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84C233-2707-46EC-9A0A-FEA659791C56}"/>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5" name="Footer Placeholder 4">
            <a:extLst>
              <a:ext uri="{FF2B5EF4-FFF2-40B4-BE49-F238E27FC236}">
                <a16:creationId xmlns:a16="http://schemas.microsoft.com/office/drawing/2014/main" id="{5DA5891A-C7DA-44DD-B571-F3D228DA7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5D4F0-9058-4C21-88FB-252AA932A7A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85465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6742-C1D0-4713-950E-F2F1814E35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E4DEA1-37D6-4BA3-B93A-8D54E8938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A9F8CF-0CDC-4EFA-9C35-765452C44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6A7E90-7DE6-4AB0-8644-4E0177D6F579}"/>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6" name="Footer Placeholder 5">
            <a:extLst>
              <a:ext uri="{FF2B5EF4-FFF2-40B4-BE49-F238E27FC236}">
                <a16:creationId xmlns:a16="http://schemas.microsoft.com/office/drawing/2014/main" id="{9879AE3F-025E-4A0B-85E2-313AA5110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71362A-8A21-478D-B27E-7E2944420C25}"/>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57834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537B8-DDE6-4377-8CFF-F649B7743C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71A6D-2C98-43E4-A53A-E9F986DBBB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BF75DA-220B-451D-8748-7269AED86B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FF8C04-5A30-4C27-9E12-FEEBF0BDF8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D47C6D-7FFA-4C18-94FA-C3F3120379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2E6365-D868-4DF7-A612-E4ECE22826C0}"/>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8" name="Footer Placeholder 7">
            <a:extLst>
              <a:ext uri="{FF2B5EF4-FFF2-40B4-BE49-F238E27FC236}">
                <a16:creationId xmlns:a16="http://schemas.microsoft.com/office/drawing/2014/main" id="{8ACC35B7-9F28-4539-B9DC-393E0FBD7F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2DA4A7-E798-40CC-B002-E0AF30E8877D}"/>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1520477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5BB88-4941-4586-9136-EC0FC544BC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336A2B-5C3E-4DD3-BE32-C4EC6BBBDCE3}"/>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4" name="Footer Placeholder 3">
            <a:extLst>
              <a:ext uri="{FF2B5EF4-FFF2-40B4-BE49-F238E27FC236}">
                <a16:creationId xmlns:a16="http://schemas.microsoft.com/office/drawing/2014/main" id="{D13E984D-B18C-428D-8DA7-F8D771300F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8CE9E-794B-4585-A110-4014D56B5DA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791693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F414E-B190-49F7-BEBC-AE9A54F903DD}"/>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3" name="Footer Placeholder 2">
            <a:extLst>
              <a:ext uri="{FF2B5EF4-FFF2-40B4-BE49-F238E27FC236}">
                <a16:creationId xmlns:a16="http://schemas.microsoft.com/office/drawing/2014/main" id="{9DEE0C3E-3EDE-4808-BE48-3155D423B8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A7DD78-6F3C-4751-AEA7-E9E3F300B23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93309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28D-D406-4A10-AB9F-F6A4ECDA5A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DCBDC0-01E2-4124-8F98-A82EF195A2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27984-D195-4A63-ADFD-5629EF143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590301-5C71-4FD9-9ED5-7813F0DDB9CA}"/>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6" name="Footer Placeholder 5">
            <a:extLst>
              <a:ext uri="{FF2B5EF4-FFF2-40B4-BE49-F238E27FC236}">
                <a16:creationId xmlns:a16="http://schemas.microsoft.com/office/drawing/2014/main" id="{505C5D21-C3E4-457E-AC23-8AB339E240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0A996-F4AB-4794-BA02-39045EEDB26F}"/>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01072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9B33-74ED-49F0-9698-2AFD8B946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E80E21-A3E2-4ED8-8118-E46466FF31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B65741-C280-46A5-A501-33EC15811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5EB005-B6E6-470E-B89C-6A57EA263251}"/>
              </a:ext>
            </a:extLst>
          </p:cNvPr>
          <p:cNvSpPr>
            <a:spLocks noGrp="1"/>
          </p:cNvSpPr>
          <p:nvPr>
            <p:ph type="dt" sz="half" idx="10"/>
          </p:nvPr>
        </p:nvSpPr>
        <p:spPr/>
        <p:txBody>
          <a:bodyPr/>
          <a:lstStyle/>
          <a:p>
            <a:fld id="{07B72112-700F-45A2-813E-4519D38AFB13}" type="datetimeFigureOut">
              <a:rPr lang="en-US" smtClean="0"/>
              <a:t>9/14/2021</a:t>
            </a:fld>
            <a:endParaRPr lang="en-US"/>
          </a:p>
        </p:txBody>
      </p:sp>
      <p:sp>
        <p:nvSpPr>
          <p:cNvPr id="6" name="Footer Placeholder 5">
            <a:extLst>
              <a:ext uri="{FF2B5EF4-FFF2-40B4-BE49-F238E27FC236}">
                <a16:creationId xmlns:a16="http://schemas.microsoft.com/office/drawing/2014/main" id="{9053219A-67AB-4D42-BEA0-2B007FD934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5343B8-88D8-4F2B-9DFE-4A5BDE9772F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8529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ADD55-4F37-453F-8791-A8BF5ECD5D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1593FE-A5DF-46DB-87D3-D04F02B1D4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D593B-1F77-47A4-B1F6-9B89E3C7CA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72112-700F-45A2-813E-4519D38AFB13}" type="datetimeFigureOut">
              <a:rPr lang="en-US" smtClean="0"/>
              <a:t>9/14/2021</a:t>
            </a:fld>
            <a:endParaRPr lang="en-US"/>
          </a:p>
        </p:txBody>
      </p:sp>
      <p:sp>
        <p:nvSpPr>
          <p:cNvPr id="5" name="Footer Placeholder 4">
            <a:extLst>
              <a:ext uri="{FF2B5EF4-FFF2-40B4-BE49-F238E27FC236}">
                <a16:creationId xmlns:a16="http://schemas.microsoft.com/office/drawing/2014/main" id="{BF1D617B-8CF8-474D-9BCC-760FDB9C32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45B7B8-36A0-4FD2-BEAD-6EE867E168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CFDEE0-0D24-475C-AB8F-C4ECF29204BD}" type="slidenum">
              <a:rPr lang="en-US" smtClean="0"/>
              <a:t>‹#›</a:t>
            </a:fld>
            <a:endParaRPr lang="en-US"/>
          </a:p>
        </p:txBody>
      </p:sp>
    </p:spTree>
    <p:extLst>
      <p:ext uri="{BB962C8B-B14F-4D97-AF65-F5344CB8AC3E}">
        <p14:creationId xmlns:p14="http://schemas.microsoft.com/office/powerpoint/2010/main" val="36391270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sapui5.hana.ondemand.com/#/entity/sap.m.List"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1.xml"/><Relationship Id="rId5" Type="http://schemas.openxmlformats.org/officeDocument/2006/relationships/hyperlink" Target="https://github.com/soyuztechnologies/MouriTechUI5Fiori/blob/master/Day%2011/Exercise%202/View1.controller.txt" TargetMode="External"/><Relationship Id="rId4" Type="http://schemas.openxmlformats.org/officeDocument/2006/relationships/hyperlink" Target="https://github.com/soyuztechnologies/MouriTechUI5Fiori/blob/master/Day%2011/Exercise%202/View1.view.txt"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hyperlink" Target="https://experience.sap.com/fiori-design/"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hyperlink" Target="https://github.com/soyuztechnologies/MouriTechUI5Fiori/blob/master/Day%2011/Exercise%201/view/View2.view.txt" TargetMode="External"/><Relationship Id="rId3" Type="http://schemas.openxmlformats.org/officeDocument/2006/relationships/hyperlink" Target="https://github.com/soyuztechnologies/MouriTechUI5Fiori/blob/master/Day%2011/Exercise%201/controller/BaseController.txt" TargetMode="External"/><Relationship Id="rId7" Type="http://schemas.openxmlformats.org/officeDocument/2006/relationships/hyperlink" Target="https://github.com/soyuztechnologies/MouriTechUI5Fiori/blob/master/Day%2011/Exercise%201/view/View1.view.txt" TargetMode="External"/><Relationship Id="rId12" Type="http://schemas.openxmlformats.org/officeDocument/2006/relationships/image" Target="../media/image8.jpeg"/><Relationship Id="rId2" Type="http://schemas.openxmlformats.org/officeDocument/2006/relationships/hyperlink" Target="https://github.com/soyuztechnologies/MouriTechUI5Fiori/blob/master/Day%2011/Exercise%201/controller/App.controller.txt" TargetMode="External"/><Relationship Id="rId1" Type="http://schemas.openxmlformats.org/officeDocument/2006/relationships/slideLayout" Target="../slideLayouts/slideLayout7.xml"/><Relationship Id="rId6" Type="http://schemas.openxmlformats.org/officeDocument/2006/relationships/hyperlink" Target="https://github.com/soyuztechnologies/MouriTechUI5Fiori/blob/master/Day%2011/Exercise%201/view/App.view.txt" TargetMode="External"/><Relationship Id="rId11" Type="http://schemas.openxmlformats.org/officeDocument/2006/relationships/image" Target="../media/image2.png"/><Relationship Id="rId5" Type="http://schemas.openxmlformats.org/officeDocument/2006/relationships/hyperlink" Target="https://github.com/soyuztechnologies/MouriTechUI5Fiori/blob/master/Day%2011/Exercise%201/controller/View2.controller.txt" TargetMode="External"/><Relationship Id="rId10" Type="http://schemas.openxmlformats.org/officeDocument/2006/relationships/hyperlink" Target="https://github.com/soyuztechnologies/MouriTechUI5Fiori/blob/master/Day%2011/Exercise%201/index.txt" TargetMode="External"/><Relationship Id="rId4" Type="http://schemas.openxmlformats.org/officeDocument/2006/relationships/hyperlink" Target="https://github.com/soyuztechnologies/MouriTechUI5Fiori/blob/master/Day%2011/Exercise%201/controller/View1.controller.txt" TargetMode="External"/><Relationship Id="rId9" Type="http://schemas.openxmlformats.org/officeDocument/2006/relationships/hyperlink" Target="https://github.com/soyuztechnologies/MouriTechUI5Fiori/blob/master/Day%2011/Exercise%201/Component.tx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1F14CC75-E7D7-406E-975C-A7753B5C3FF4}"/>
              </a:ext>
            </a:extLst>
          </p:cNvPr>
          <p:cNvSpPr/>
          <p:nvPr/>
        </p:nvSpPr>
        <p:spPr>
          <a:xfrm>
            <a:off x="0" y="1116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2">
              <a:extLst>
                <a:ext uri="{BEBA8EAE-BF5A-486C-A8C5-ECC9F3942E4B}">
                  <a14:imgProps xmlns:a14="http://schemas.microsoft.com/office/drawing/2010/main">
                    <a14:imgLayer r:embed="rId3">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 name="TextBox 3">
            <a:extLst>
              <a:ext uri="{FF2B5EF4-FFF2-40B4-BE49-F238E27FC236}">
                <a16:creationId xmlns:a16="http://schemas.microsoft.com/office/drawing/2014/main" id="{A7598B7C-B629-46E1-A259-E250B966BC46}"/>
              </a:ext>
            </a:extLst>
          </p:cNvPr>
          <p:cNvSpPr txBox="1"/>
          <p:nvPr/>
        </p:nvSpPr>
        <p:spPr>
          <a:xfrm>
            <a:off x="122712" y="154049"/>
            <a:ext cx="10822379" cy="17543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6" name="TextBox 4">
            <a:extLst>
              <a:ext uri="{FF2B5EF4-FFF2-40B4-BE49-F238E27FC236}">
                <a16:creationId xmlns:a16="http://schemas.microsoft.com/office/drawing/2014/main" id="{FB7E2BC0-33CF-4AF7-BDC5-4A2FF3CBE3A0}"/>
              </a:ext>
            </a:extLst>
          </p:cNvPr>
          <p:cNvSpPr txBox="1"/>
          <p:nvPr/>
        </p:nvSpPr>
        <p:spPr>
          <a:xfrm>
            <a:off x="122712" y="2918300"/>
            <a:ext cx="6629399"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spc="-150" dirty="0">
                <a:solidFill>
                  <a:schemeClr val="bg1"/>
                </a:solidFill>
              </a:rPr>
              <a:t>Anubhav Oberoy &amp; Nishan Nainsukha</a:t>
            </a:r>
          </a:p>
        </p:txBody>
      </p:sp>
      <p:pic>
        <p:nvPicPr>
          <p:cNvPr id="7" name="Picture 6">
            <a:extLst>
              <a:ext uri="{FF2B5EF4-FFF2-40B4-BE49-F238E27FC236}">
                <a16:creationId xmlns:a16="http://schemas.microsoft.com/office/drawing/2014/main" id="{9F4F81D7-67DE-4833-B110-97897741024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a:extLst>
              <a:ext uri="{FF2B5EF4-FFF2-40B4-BE49-F238E27FC236}">
                <a16:creationId xmlns:a16="http://schemas.microsoft.com/office/drawing/2014/main" id="{A9450E7E-CD38-4925-9830-19770BF3E210}"/>
              </a:ext>
            </a:extLst>
          </p:cNvPr>
          <p:cNvSpPr txBox="1"/>
          <p:nvPr/>
        </p:nvSpPr>
        <p:spPr>
          <a:xfrm>
            <a:off x="167491" y="3579798"/>
            <a:ext cx="6629399"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800" spc="-150" dirty="0">
                <a:solidFill>
                  <a:schemeClr val="bg1"/>
                </a:solidFill>
                <a:latin typeface="Cooper Black" panose="0208090404030B020404" pitchFamily="18" charset="0"/>
              </a:rPr>
              <a:t>Day – 11</a:t>
            </a:r>
          </a:p>
        </p:txBody>
      </p:sp>
    </p:spTree>
    <p:extLst>
      <p:ext uri="{BB962C8B-B14F-4D97-AF65-F5344CB8AC3E}">
        <p14:creationId xmlns:p14="http://schemas.microsoft.com/office/powerpoint/2010/main" val="3809546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D50E5-310B-48FF-B080-1C2FD5595E6E}"/>
              </a:ext>
            </a:extLst>
          </p:cNvPr>
          <p:cNvSpPr>
            <a:spLocks noGrp="1"/>
          </p:cNvSpPr>
          <p:nvPr>
            <p:ph type="title"/>
          </p:nvPr>
        </p:nvSpPr>
        <p:spPr>
          <a:xfrm>
            <a:off x="248478" y="807498"/>
            <a:ext cx="10515600" cy="299485"/>
          </a:xfrm>
        </p:spPr>
        <p:txBody>
          <a:bodyPr>
            <a:normAutofit fontScale="90000"/>
          </a:bodyPr>
          <a:lstStyle/>
          <a:p>
            <a:r>
              <a:rPr lang="en-US" sz="4000" i="0" dirty="0">
                <a:solidFill>
                  <a:schemeClr val="tx1">
                    <a:lumMod val="95000"/>
                    <a:lumOff val="5000"/>
                  </a:schemeClr>
                </a:solidFill>
                <a:effectLst/>
                <a:latin typeface="Cooper Black" panose="0208090404030B020404" pitchFamily="18" charset="0"/>
              </a:rPr>
              <a:t>App Overview: The Basic Files of App</a:t>
            </a:r>
            <a:br>
              <a:rPr lang="en-US" b="1" i="0" dirty="0">
                <a:solidFill>
                  <a:srgbClr val="595959"/>
                </a:solidFill>
                <a:effectLst/>
                <a:latin typeface="Cooper Black" panose="0208090404030B020404" pitchFamily="18" charset="0"/>
              </a:rPr>
            </a:br>
            <a:br>
              <a:rPr lang="en-US" b="0" i="0" dirty="0">
                <a:solidFill>
                  <a:srgbClr val="333333"/>
                </a:solidFill>
                <a:effectLst/>
                <a:latin typeface="Cooper Black" panose="0208090404030B020404" pitchFamily="18" charset="0"/>
              </a:rPr>
            </a:br>
            <a:endParaRPr lang="en-US" dirty="0">
              <a:latin typeface="Cooper Black" panose="0208090404030B020404" pitchFamily="18" charset="0"/>
            </a:endParaRPr>
          </a:p>
        </p:txBody>
      </p:sp>
      <p:pic>
        <p:nvPicPr>
          <p:cNvPr id="4" name="Picture 3">
            <a:extLst>
              <a:ext uri="{FF2B5EF4-FFF2-40B4-BE49-F238E27FC236}">
                <a16:creationId xmlns:a16="http://schemas.microsoft.com/office/drawing/2014/main" id="{7D38B86F-7089-433E-B436-8C48A961C4F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99367" y="121603"/>
            <a:ext cx="716699" cy="707887"/>
          </a:xfrm>
          <a:prstGeom prst="rect">
            <a:avLst/>
          </a:prstGeom>
        </p:spPr>
      </p:pic>
      <p:pic>
        <p:nvPicPr>
          <p:cNvPr id="2050" name="Picture 2">
            <a:extLst>
              <a:ext uri="{FF2B5EF4-FFF2-40B4-BE49-F238E27FC236}">
                <a16:creationId xmlns:a16="http://schemas.microsoft.com/office/drawing/2014/main" id="{6D729B61-3539-47A7-89EA-21EE3831D9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374" y="1065100"/>
            <a:ext cx="10263807" cy="5251947"/>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45">
            <a:extLst>
              <a:ext uri="{FF2B5EF4-FFF2-40B4-BE49-F238E27FC236}">
                <a16:creationId xmlns:a16="http://schemas.microsoft.com/office/drawing/2014/main" id="{C90E0A38-F962-4D4E-86F2-F154CA97AE5A}"/>
              </a:ext>
            </a:extLst>
          </p:cNvPr>
          <p:cNvSpPr>
            <a:spLocks noGrp="1"/>
          </p:cNvSpPr>
          <p:nvPr>
            <p:ph type="ftr" sz="quarter" idx="11"/>
          </p:nvPr>
        </p:nvSpPr>
        <p:spPr>
          <a:xfrm>
            <a:off x="9562298" y="6593882"/>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62338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4268A-D128-4FDC-A7DC-448145393038}"/>
              </a:ext>
            </a:extLst>
          </p:cNvPr>
          <p:cNvSpPr>
            <a:spLocks noGrp="1"/>
          </p:cNvSpPr>
          <p:nvPr>
            <p:ph type="ctrTitle"/>
          </p:nvPr>
        </p:nvSpPr>
        <p:spPr>
          <a:xfrm>
            <a:off x="263771" y="121603"/>
            <a:ext cx="11299367" cy="584076"/>
          </a:xfrm>
        </p:spPr>
        <p:txBody>
          <a:bodyPr>
            <a:noAutofit/>
          </a:bodyPr>
          <a:lstStyle/>
          <a:p>
            <a:pPr algn="l"/>
            <a:r>
              <a:rPr lang="en-US" sz="3600" dirty="0">
                <a:solidFill>
                  <a:srgbClr val="3A3A3A"/>
                </a:solidFill>
                <a:latin typeface="Cooper Black" panose="0208090404030B020404" pitchFamily="18" charset="0"/>
              </a:rPr>
              <a:t>List Control</a:t>
            </a:r>
            <a:endParaRPr lang="en-US" sz="3600" dirty="0">
              <a:latin typeface="Cooper Black" panose="0208090404030B020404" pitchFamily="18" charset="0"/>
            </a:endParaRPr>
          </a:p>
        </p:txBody>
      </p:sp>
      <p:sp>
        <p:nvSpPr>
          <p:cNvPr id="3" name="Subtitle 2">
            <a:extLst>
              <a:ext uri="{FF2B5EF4-FFF2-40B4-BE49-F238E27FC236}">
                <a16:creationId xmlns:a16="http://schemas.microsoft.com/office/drawing/2014/main" id="{A4A001DF-D40E-4357-91F9-5100C17BD3AE}"/>
              </a:ext>
            </a:extLst>
          </p:cNvPr>
          <p:cNvSpPr>
            <a:spLocks noGrp="1"/>
          </p:cNvSpPr>
          <p:nvPr>
            <p:ph type="subTitle" idx="1"/>
          </p:nvPr>
        </p:nvSpPr>
        <p:spPr>
          <a:xfrm>
            <a:off x="316565" y="1107316"/>
            <a:ext cx="10982801" cy="4159276"/>
          </a:xfrm>
        </p:spPr>
        <p:txBody>
          <a:bodyPr>
            <a:noAutofit/>
          </a:bodyPr>
          <a:lstStyle/>
          <a:p>
            <a:pPr algn="just">
              <a:lnSpc>
                <a:spcPct val="100000"/>
              </a:lnSpc>
            </a:pPr>
            <a:r>
              <a:rPr lang="en-US" sz="1800" b="0" i="0" dirty="0">
                <a:solidFill>
                  <a:srgbClr val="333333"/>
                </a:solidFill>
                <a:effectLst/>
                <a:latin typeface="Calibri (Body)"/>
              </a:rPr>
              <a:t>The list contains various list items. These items can be of various types depending on the use case and on the content they have. SAPUI5 already provides the most common list items in SAP Fiori in the form of controls, although custom list items can also be created if necessary.</a:t>
            </a:r>
          </a:p>
          <a:p>
            <a:pPr algn="just">
              <a:lnSpc>
                <a:spcPct val="100000"/>
              </a:lnSpc>
            </a:pPr>
            <a:r>
              <a:rPr lang="en-US" sz="1800" dirty="0">
                <a:solidFill>
                  <a:srgbClr val="333333"/>
                </a:solidFill>
                <a:latin typeface="Calibri (Body)"/>
              </a:rPr>
              <a:t>Reference: </a:t>
            </a:r>
            <a:r>
              <a:rPr lang="en-US" sz="1800" dirty="0">
                <a:solidFill>
                  <a:srgbClr val="333333"/>
                </a:solidFill>
                <a:latin typeface="Calibri (Body)"/>
                <a:hlinkClick r:id="rId2"/>
              </a:rPr>
              <a:t>https://sapui5.hana.ondemand.com/#/entity/sap.m.List</a:t>
            </a:r>
            <a:endParaRPr lang="en-US" sz="1800" dirty="0">
              <a:solidFill>
                <a:schemeClr val="tx1">
                  <a:lumMod val="95000"/>
                  <a:lumOff val="5000"/>
                </a:schemeClr>
              </a:solidFill>
              <a:latin typeface="Calibri (Body)"/>
            </a:endParaRPr>
          </a:p>
        </p:txBody>
      </p:sp>
      <p:pic>
        <p:nvPicPr>
          <p:cNvPr id="4" name="Picture 3">
            <a:extLst>
              <a:ext uri="{FF2B5EF4-FFF2-40B4-BE49-F238E27FC236}">
                <a16:creationId xmlns:a16="http://schemas.microsoft.com/office/drawing/2014/main" id="{392905D0-5E75-4AA4-A365-CDE0E1F177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99367" y="121603"/>
            <a:ext cx="716699" cy="707887"/>
          </a:xfrm>
          <a:prstGeom prst="rect">
            <a:avLst/>
          </a:prstGeom>
        </p:spPr>
      </p:pic>
      <p:sp>
        <p:nvSpPr>
          <p:cNvPr id="8" name="Footer Placeholder 45">
            <a:extLst>
              <a:ext uri="{FF2B5EF4-FFF2-40B4-BE49-F238E27FC236}">
                <a16:creationId xmlns:a16="http://schemas.microsoft.com/office/drawing/2014/main" id="{3FC50611-C003-4940-A9D0-3FA7C3A323B2}"/>
              </a:ext>
            </a:extLst>
          </p:cNvPr>
          <p:cNvSpPr>
            <a:spLocks noGrp="1"/>
          </p:cNvSpPr>
          <p:nvPr>
            <p:ph type="ftr" sz="quarter" idx="11"/>
          </p:nvPr>
        </p:nvSpPr>
        <p:spPr>
          <a:xfrm>
            <a:off x="9562298" y="6593882"/>
            <a:ext cx="2612903" cy="278992"/>
          </a:xfrm>
        </p:spPr>
        <p:txBody>
          <a:bodyPr/>
          <a:lstStyle/>
          <a:p>
            <a:pPr algn="r"/>
            <a:r>
              <a:rPr lang="en-US" b="1" dirty="0">
                <a:solidFill>
                  <a:schemeClr val="tx1"/>
                </a:solidFill>
              </a:rPr>
              <a:t>Trainer: Anubhav Oberoy &amp; Nishan</a:t>
            </a:r>
          </a:p>
        </p:txBody>
      </p:sp>
      <p:graphicFrame>
        <p:nvGraphicFramePr>
          <p:cNvPr id="9" name="Table 7">
            <a:extLst>
              <a:ext uri="{FF2B5EF4-FFF2-40B4-BE49-F238E27FC236}">
                <a16:creationId xmlns:a16="http://schemas.microsoft.com/office/drawing/2014/main" id="{0ED78548-FFCA-4B6A-A31E-5885E9386465}"/>
              </a:ext>
            </a:extLst>
          </p:cNvPr>
          <p:cNvGraphicFramePr>
            <a:graphicFrameLocks noGrp="1"/>
          </p:cNvGraphicFramePr>
          <p:nvPr>
            <p:extLst>
              <p:ext uri="{D42A27DB-BD31-4B8C-83A1-F6EECF244321}">
                <p14:modId xmlns:p14="http://schemas.microsoft.com/office/powerpoint/2010/main" val="871708455"/>
              </p:ext>
            </p:extLst>
          </p:nvPr>
        </p:nvGraphicFramePr>
        <p:xfrm>
          <a:off x="7310118" y="2970763"/>
          <a:ext cx="1028700" cy="2595880"/>
        </p:xfrm>
        <a:graphic>
          <a:graphicData uri="http://schemas.openxmlformats.org/drawingml/2006/table">
            <a:tbl>
              <a:tblPr firstRow="1" bandRow="1">
                <a:tableStyleId>{5C22544A-7EE6-4342-B048-85BDC9FD1C3A}</a:tableStyleId>
              </a:tblPr>
              <a:tblGrid>
                <a:gridCol w="1028700">
                  <a:extLst>
                    <a:ext uri="{9D8B030D-6E8A-4147-A177-3AD203B41FA5}">
                      <a16:colId xmlns:a16="http://schemas.microsoft.com/office/drawing/2014/main" val="2050628072"/>
                    </a:ext>
                  </a:extLst>
                </a:gridCol>
              </a:tblGrid>
              <a:tr h="370840">
                <a:tc>
                  <a:txBody>
                    <a:bodyPr/>
                    <a:lstStyle/>
                    <a:p>
                      <a:endParaRPr lang="en-US" dirty="0"/>
                    </a:p>
                  </a:txBody>
                  <a:tcPr/>
                </a:tc>
                <a:extLst>
                  <a:ext uri="{0D108BD9-81ED-4DB2-BD59-A6C34878D82A}">
                    <a16:rowId xmlns:a16="http://schemas.microsoft.com/office/drawing/2014/main" val="2583272026"/>
                  </a:ext>
                </a:extLst>
              </a:tr>
              <a:tr h="370840">
                <a:tc>
                  <a:txBody>
                    <a:bodyPr/>
                    <a:lstStyle/>
                    <a:p>
                      <a:r>
                        <a:rPr lang="en-US" dirty="0"/>
                        <a:t>Item 0</a:t>
                      </a:r>
                    </a:p>
                  </a:txBody>
                  <a:tcPr/>
                </a:tc>
                <a:extLst>
                  <a:ext uri="{0D108BD9-81ED-4DB2-BD59-A6C34878D82A}">
                    <a16:rowId xmlns:a16="http://schemas.microsoft.com/office/drawing/2014/main" val="3463943119"/>
                  </a:ext>
                </a:extLst>
              </a:tr>
              <a:tr h="370840">
                <a:tc>
                  <a:txBody>
                    <a:bodyPr/>
                    <a:lstStyle/>
                    <a:p>
                      <a:r>
                        <a:rPr lang="en-US" dirty="0"/>
                        <a:t>Item 1</a:t>
                      </a:r>
                    </a:p>
                  </a:txBody>
                  <a:tcPr/>
                </a:tc>
                <a:extLst>
                  <a:ext uri="{0D108BD9-81ED-4DB2-BD59-A6C34878D82A}">
                    <a16:rowId xmlns:a16="http://schemas.microsoft.com/office/drawing/2014/main" val="444054781"/>
                  </a:ext>
                </a:extLst>
              </a:tr>
              <a:tr h="370840">
                <a:tc>
                  <a:txBody>
                    <a:bodyPr/>
                    <a:lstStyle/>
                    <a:p>
                      <a:r>
                        <a:rPr lang="en-US" dirty="0"/>
                        <a:t>Item 2</a:t>
                      </a:r>
                    </a:p>
                  </a:txBody>
                  <a:tcPr/>
                </a:tc>
                <a:extLst>
                  <a:ext uri="{0D108BD9-81ED-4DB2-BD59-A6C34878D82A}">
                    <a16:rowId xmlns:a16="http://schemas.microsoft.com/office/drawing/2014/main" val="3028215429"/>
                  </a:ext>
                </a:extLst>
              </a:tr>
              <a:tr h="370840">
                <a:tc>
                  <a:txBody>
                    <a:bodyPr/>
                    <a:lstStyle/>
                    <a:p>
                      <a:r>
                        <a:rPr lang="en-US" dirty="0"/>
                        <a:t>….</a:t>
                      </a:r>
                    </a:p>
                  </a:txBody>
                  <a:tcPr/>
                </a:tc>
                <a:extLst>
                  <a:ext uri="{0D108BD9-81ED-4DB2-BD59-A6C34878D82A}">
                    <a16:rowId xmlns:a16="http://schemas.microsoft.com/office/drawing/2014/main" val="3459805873"/>
                  </a:ext>
                </a:extLst>
              </a:tr>
              <a:tr h="370840">
                <a:tc>
                  <a:txBody>
                    <a:bodyPr/>
                    <a:lstStyle/>
                    <a:p>
                      <a:r>
                        <a:rPr lang="en-US" dirty="0"/>
                        <a:t>….</a:t>
                      </a:r>
                    </a:p>
                  </a:txBody>
                  <a:tcPr/>
                </a:tc>
                <a:extLst>
                  <a:ext uri="{0D108BD9-81ED-4DB2-BD59-A6C34878D82A}">
                    <a16:rowId xmlns:a16="http://schemas.microsoft.com/office/drawing/2014/main" val="3881847185"/>
                  </a:ext>
                </a:extLst>
              </a:tr>
              <a:tr h="370840">
                <a:tc>
                  <a:txBody>
                    <a:bodyPr/>
                    <a:lstStyle/>
                    <a:p>
                      <a:r>
                        <a:rPr lang="en-US" dirty="0"/>
                        <a:t>….</a:t>
                      </a:r>
                    </a:p>
                  </a:txBody>
                  <a:tcPr/>
                </a:tc>
                <a:extLst>
                  <a:ext uri="{0D108BD9-81ED-4DB2-BD59-A6C34878D82A}">
                    <a16:rowId xmlns:a16="http://schemas.microsoft.com/office/drawing/2014/main" val="2079369245"/>
                  </a:ext>
                </a:extLst>
              </a:tr>
            </a:tbl>
          </a:graphicData>
        </a:graphic>
      </p:graphicFrame>
      <p:sp>
        <p:nvSpPr>
          <p:cNvPr id="10" name="Left Brace 9">
            <a:extLst>
              <a:ext uri="{FF2B5EF4-FFF2-40B4-BE49-F238E27FC236}">
                <a16:creationId xmlns:a16="http://schemas.microsoft.com/office/drawing/2014/main" id="{F8C84DD5-7B0D-4B15-A101-BC4678854113}"/>
              </a:ext>
            </a:extLst>
          </p:cNvPr>
          <p:cNvSpPr/>
          <p:nvPr/>
        </p:nvSpPr>
        <p:spPr>
          <a:xfrm>
            <a:off x="6852918" y="3348085"/>
            <a:ext cx="349988" cy="225972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AA8310F1-4906-4441-9FB4-D7A82092DFE1}"/>
              </a:ext>
            </a:extLst>
          </p:cNvPr>
          <p:cNvSpPr txBox="1"/>
          <p:nvPr/>
        </p:nvSpPr>
        <p:spPr>
          <a:xfrm>
            <a:off x="6090918" y="4268703"/>
            <a:ext cx="769974" cy="369332"/>
          </a:xfrm>
          <a:prstGeom prst="rect">
            <a:avLst/>
          </a:prstGeom>
          <a:noFill/>
        </p:spPr>
        <p:txBody>
          <a:bodyPr wrap="square" rtlCol="0">
            <a:spAutoFit/>
          </a:bodyPr>
          <a:lstStyle/>
          <a:p>
            <a:r>
              <a:rPr lang="en-US" b="1" dirty="0"/>
              <a:t>items</a:t>
            </a:r>
          </a:p>
        </p:txBody>
      </p:sp>
      <p:sp>
        <p:nvSpPr>
          <p:cNvPr id="12" name="Rectangle 11">
            <a:extLst>
              <a:ext uri="{FF2B5EF4-FFF2-40B4-BE49-F238E27FC236}">
                <a16:creationId xmlns:a16="http://schemas.microsoft.com/office/drawing/2014/main" id="{B275999B-2231-42A3-8530-A86548DB0EA1}"/>
              </a:ext>
            </a:extLst>
          </p:cNvPr>
          <p:cNvSpPr/>
          <p:nvPr/>
        </p:nvSpPr>
        <p:spPr>
          <a:xfrm>
            <a:off x="4608944" y="4261718"/>
            <a:ext cx="1524000" cy="280142"/>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StandardListItem</a:t>
            </a:r>
            <a:endParaRPr lang="en-US" sz="1200" dirty="0"/>
          </a:p>
        </p:txBody>
      </p:sp>
      <p:sp>
        <p:nvSpPr>
          <p:cNvPr id="13" name="Rectangle 12">
            <a:extLst>
              <a:ext uri="{FF2B5EF4-FFF2-40B4-BE49-F238E27FC236}">
                <a16:creationId xmlns:a16="http://schemas.microsoft.com/office/drawing/2014/main" id="{3A6C3D09-51DA-4819-8220-47370C3983B0}"/>
              </a:ext>
            </a:extLst>
          </p:cNvPr>
          <p:cNvSpPr/>
          <p:nvPr/>
        </p:nvSpPr>
        <p:spPr>
          <a:xfrm>
            <a:off x="4610040" y="4619273"/>
            <a:ext cx="1524000" cy="280142"/>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CustomListItem</a:t>
            </a:r>
            <a:endParaRPr lang="en-US" sz="1200" dirty="0"/>
          </a:p>
        </p:txBody>
      </p:sp>
      <p:sp>
        <p:nvSpPr>
          <p:cNvPr id="14" name="Rectangle 13">
            <a:extLst>
              <a:ext uri="{FF2B5EF4-FFF2-40B4-BE49-F238E27FC236}">
                <a16:creationId xmlns:a16="http://schemas.microsoft.com/office/drawing/2014/main" id="{E70BB03D-0A3A-481B-8879-A522839F24E5}"/>
              </a:ext>
            </a:extLst>
          </p:cNvPr>
          <p:cNvSpPr/>
          <p:nvPr/>
        </p:nvSpPr>
        <p:spPr>
          <a:xfrm>
            <a:off x="2907583" y="5002035"/>
            <a:ext cx="1605974" cy="28174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ColumnListItem</a:t>
            </a:r>
            <a:endParaRPr lang="en-US" sz="1200" dirty="0"/>
          </a:p>
        </p:txBody>
      </p:sp>
      <p:sp>
        <p:nvSpPr>
          <p:cNvPr id="15" name="Rectangle 14">
            <a:extLst>
              <a:ext uri="{FF2B5EF4-FFF2-40B4-BE49-F238E27FC236}">
                <a16:creationId xmlns:a16="http://schemas.microsoft.com/office/drawing/2014/main" id="{89436B9D-DC5E-42BD-963C-252F3FE8C7D6}"/>
              </a:ext>
            </a:extLst>
          </p:cNvPr>
          <p:cNvSpPr/>
          <p:nvPr/>
        </p:nvSpPr>
        <p:spPr>
          <a:xfrm>
            <a:off x="4608944" y="4988605"/>
            <a:ext cx="1524000" cy="280142"/>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FeedListItem</a:t>
            </a:r>
            <a:endParaRPr lang="en-US" sz="1200" dirty="0"/>
          </a:p>
        </p:txBody>
      </p:sp>
      <p:sp>
        <p:nvSpPr>
          <p:cNvPr id="16" name="Rectangle 15">
            <a:extLst>
              <a:ext uri="{FF2B5EF4-FFF2-40B4-BE49-F238E27FC236}">
                <a16:creationId xmlns:a16="http://schemas.microsoft.com/office/drawing/2014/main" id="{214871D9-D9B7-4058-99A5-BBD4D6E9FF20}"/>
              </a:ext>
            </a:extLst>
          </p:cNvPr>
          <p:cNvSpPr/>
          <p:nvPr/>
        </p:nvSpPr>
        <p:spPr>
          <a:xfrm>
            <a:off x="2908679" y="5385599"/>
            <a:ext cx="1605974" cy="28174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ObjectListItem</a:t>
            </a:r>
            <a:endParaRPr lang="en-US" sz="1200" dirty="0"/>
          </a:p>
        </p:txBody>
      </p:sp>
      <p:sp>
        <p:nvSpPr>
          <p:cNvPr id="17" name="Rectangle 16">
            <a:extLst>
              <a:ext uri="{FF2B5EF4-FFF2-40B4-BE49-F238E27FC236}">
                <a16:creationId xmlns:a16="http://schemas.microsoft.com/office/drawing/2014/main" id="{C7E4538A-83D1-4D2B-BECF-D3F810070AA6}"/>
              </a:ext>
            </a:extLst>
          </p:cNvPr>
          <p:cNvSpPr/>
          <p:nvPr/>
        </p:nvSpPr>
        <p:spPr>
          <a:xfrm>
            <a:off x="4608944" y="5366006"/>
            <a:ext cx="1524000" cy="280142"/>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ActionListItem</a:t>
            </a:r>
            <a:endParaRPr lang="en-US" sz="1200" dirty="0"/>
          </a:p>
        </p:txBody>
      </p:sp>
      <p:sp>
        <p:nvSpPr>
          <p:cNvPr id="18" name="Rectangle 17">
            <a:extLst>
              <a:ext uri="{FF2B5EF4-FFF2-40B4-BE49-F238E27FC236}">
                <a16:creationId xmlns:a16="http://schemas.microsoft.com/office/drawing/2014/main" id="{60D8048A-3190-4E0D-8EA1-1DDEC7302A91}"/>
              </a:ext>
            </a:extLst>
          </p:cNvPr>
          <p:cNvSpPr/>
          <p:nvPr/>
        </p:nvSpPr>
        <p:spPr>
          <a:xfrm>
            <a:off x="1019771" y="3895278"/>
            <a:ext cx="1766572" cy="462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sap.m.List</a:t>
            </a:r>
            <a:endParaRPr lang="en-US" dirty="0"/>
          </a:p>
        </p:txBody>
      </p:sp>
      <p:sp>
        <p:nvSpPr>
          <p:cNvPr id="19" name="Rectangle 18">
            <a:extLst>
              <a:ext uri="{FF2B5EF4-FFF2-40B4-BE49-F238E27FC236}">
                <a16:creationId xmlns:a16="http://schemas.microsoft.com/office/drawing/2014/main" id="{F75CD1B5-E2B2-4434-B774-F82DB273694F}"/>
              </a:ext>
            </a:extLst>
          </p:cNvPr>
          <p:cNvSpPr/>
          <p:nvPr/>
        </p:nvSpPr>
        <p:spPr>
          <a:xfrm>
            <a:off x="658427" y="3053267"/>
            <a:ext cx="2489260" cy="462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t>sap.m.ListBase</a:t>
            </a:r>
            <a:r>
              <a:rPr lang="en-US" dirty="0"/>
              <a:t>        </a:t>
            </a:r>
          </a:p>
        </p:txBody>
      </p:sp>
      <p:sp>
        <p:nvSpPr>
          <p:cNvPr id="20" name="Rectangle 19">
            <a:extLst>
              <a:ext uri="{FF2B5EF4-FFF2-40B4-BE49-F238E27FC236}">
                <a16:creationId xmlns:a16="http://schemas.microsoft.com/office/drawing/2014/main" id="{84D3C209-BB20-4E00-BC95-361EFC168FE0}"/>
              </a:ext>
            </a:extLst>
          </p:cNvPr>
          <p:cNvSpPr/>
          <p:nvPr/>
        </p:nvSpPr>
        <p:spPr>
          <a:xfrm>
            <a:off x="3559112" y="3615650"/>
            <a:ext cx="2206822" cy="2817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ListItemBase</a:t>
            </a:r>
            <a:endParaRPr lang="en-US" dirty="0"/>
          </a:p>
        </p:txBody>
      </p:sp>
      <p:cxnSp>
        <p:nvCxnSpPr>
          <p:cNvPr id="21" name="Connector: Elbow 20">
            <a:extLst>
              <a:ext uri="{FF2B5EF4-FFF2-40B4-BE49-F238E27FC236}">
                <a16:creationId xmlns:a16="http://schemas.microsoft.com/office/drawing/2014/main" id="{CCC1284E-1004-4197-912A-491978861B81}"/>
              </a:ext>
            </a:extLst>
          </p:cNvPr>
          <p:cNvCxnSpPr>
            <a:endCxn id="20" idx="1"/>
          </p:cNvCxnSpPr>
          <p:nvPr/>
        </p:nvCxnSpPr>
        <p:spPr>
          <a:xfrm>
            <a:off x="3084157" y="3284453"/>
            <a:ext cx="474955" cy="47207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A0D2C75-1134-4976-9BF7-91223FDD0E43}"/>
              </a:ext>
            </a:extLst>
          </p:cNvPr>
          <p:cNvSpPr/>
          <p:nvPr/>
        </p:nvSpPr>
        <p:spPr>
          <a:xfrm>
            <a:off x="2890770" y="4267901"/>
            <a:ext cx="1605974" cy="28174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DisplayListItem</a:t>
            </a:r>
            <a:endParaRPr lang="en-US" sz="1200" dirty="0"/>
          </a:p>
        </p:txBody>
      </p:sp>
      <p:sp>
        <p:nvSpPr>
          <p:cNvPr id="23" name="Rectangle 22">
            <a:extLst>
              <a:ext uri="{FF2B5EF4-FFF2-40B4-BE49-F238E27FC236}">
                <a16:creationId xmlns:a16="http://schemas.microsoft.com/office/drawing/2014/main" id="{F5F9A910-4D0B-4E7A-9DB5-AF4428C90AE0}"/>
              </a:ext>
            </a:extLst>
          </p:cNvPr>
          <p:cNvSpPr/>
          <p:nvPr/>
        </p:nvSpPr>
        <p:spPr>
          <a:xfrm>
            <a:off x="2907583" y="4618471"/>
            <a:ext cx="1605974" cy="28174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InputListItem</a:t>
            </a:r>
            <a:endParaRPr lang="en-US" sz="1200" dirty="0"/>
          </a:p>
        </p:txBody>
      </p:sp>
    </p:spTree>
    <p:extLst>
      <p:ext uri="{BB962C8B-B14F-4D97-AF65-F5344CB8AC3E}">
        <p14:creationId xmlns:p14="http://schemas.microsoft.com/office/powerpoint/2010/main" val="1971952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B9C80550-AF3A-4369-93B2-E18A64B03A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787" y="1650553"/>
            <a:ext cx="5214449" cy="430772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2</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031325"/>
          </a:xfrm>
          <a:prstGeom prst="rect">
            <a:avLst/>
          </a:prstGeom>
          <a:noFill/>
        </p:spPr>
        <p:txBody>
          <a:bodyPr wrap="square" rtlCol="0">
            <a:spAutoFit/>
          </a:bodyPr>
          <a:lstStyle/>
          <a:p>
            <a:pPr marL="285750" indent="-285750">
              <a:buFont typeface="Wingdings" panose="05000000000000000000" pitchFamily="2" charset="2"/>
              <a:buChar char="§"/>
            </a:pPr>
            <a:r>
              <a:rPr lang="en-US" dirty="0"/>
              <a:t>In this exercise we are going to show currency code in the table.</a:t>
            </a:r>
          </a:p>
          <a:p>
            <a:pPr marL="285750" indent="-285750">
              <a:buFont typeface="Wingdings" panose="05000000000000000000" pitchFamily="2" charset="2"/>
              <a:buChar char="§"/>
            </a:pPr>
            <a:r>
              <a:rPr lang="en-US" dirty="0"/>
              <a:t>We will convert the currency code into it corresponding currency symbol.</a:t>
            </a:r>
          </a:p>
          <a:p>
            <a:pPr marL="285750" indent="-285750">
              <a:buFont typeface="Wingdings" panose="05000000000000000000" pitchFamily="2" charset="2"/>
              <a:buChar char="§"/>
            </a:pPr>
            <a:r>
              <a:rPr lang="en-US" dirty="0"/>
              <a:t>We will achieve this by using a formatter function.</a:t>
            </a:r>
          </a:p>
          <a:p>
            <a:pPr marL="285750" indent="-285750">
              <a:buFont typeface="Calibri" panose="020F0502020204030204" pitchFamily="34" charset="0"/>
              <a:buChar char="⁻"/>
            </a:pPr>
            <a:endParaRPr lang="en-US" dirty="0"/>
          </a:p>
          <a:p>
            <a:r>
              <a:rPr lang="en-US" dirty="0"/>
              <a:t>Exercise Code:-</a:t>
            </a:r>
          </a:p>
          <a:p>
            <a:pPr marL="285750" indent="-285750">
              <a:buFont typeface="Wingdings" panose="05000000000000000000" pitchFamily="2" charset="2"/>
              <a:buChar char="§"/>
            </a:pPr>
            <a:r>
              <a:rPr lang="en-US" dirty="0">
                <a:hlinkClick r:id="rId4"/>
              </a:rPr>
              <a:t>View1.view.xml</a:t>
            </a:r>
            <a:endParaRPr lang="en-US" dirty="0"/>
          </a:p>
          <a:p>
            <a:pPr marL="285750" indent="-285750" algn="just">
              <a:buFont typeface="Wingdings" panose="05000000000000000000" pitchFamily="2" charset="2"/>
              <a:buChar char="§"/>
            </a:pPr>
            <a:r>
              <a:rPr lang="en-US" dirty="0">
                <a:hlinkClick r:id="rId5"/>
              </a:rPr>
              <a:t>View1.controller.js</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2432163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174970" y="3378839"/>
            <a:ext cx="4393832"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11</a:t>
            </a:r>
          </a:p>
        </p:txBody>
      </p:sp>
    </p:spTree>
    <p:extLst>
      <p:ext uri="{BB962C8B-B14F-4D97-AF65-F5344CB8AC3E}">
        <p14:creationId xmlns:p14="http://schemas.microsoft.com/office/powerpoint/2010/main" val="3991243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4" descr="Free Vector | Flat people with question marks background">
            <a:extLst>
              <a:ext uri="{FF2B5EF4-FFF2-40B4-BE49-F238E27FC236}">
                <a16:creationId xmlns:a16="http://schemas.microsoft.com/office/drawing/2014/main" id="{A5F7A257-FE6A-4488-A4B4-57FAC4ADAE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8D93EE-C9D6-434C-B329-542C660DC1A9}"/>
              </a:ext>
            </a:extLst>
          </p:cNvPr>
          <p:cNvSpPr txBox="1"/>
          <p:nvPr/>
        </p:nvSpPr>
        <p:spPr>
          <a:xfrm>
            <a:off x="4113541" y="875489"/>
            <a:ext cx="3964918" cy="769441"/>
          </a:xfrm>
          <a:prstGeom prst="rect">
            <a:avLst/>
          </a:prstGeom>
          <a:noFill/>
        </p:spPr>
        <p:txBody>
          <a:bodyPr wrap="square" rtlCol="0">
            <a:spAutoFit/>
          </a:bodyPr>
          <a:lstStyle/>
          <a:p>
            <a:pPr algn="ctr"/>
            <a:r>
              <a:rPr lang="en-US" sz="4400" b="1" dirty="0"/>
              <a:t>Any Questions ?</a:t>
            </a:r>
          </a:p>
        </p:txBody>
      </p:sp>
    </p:spTree>
    <p:extLst>
      <p:ext uri="{BB962C8B-B14F-4D97-AF65-F5344CB8AC3E}">
        <p14:creationId xmlns:p14="http://schemas.microsoft.com/office/powerpoint/2010/main" val="1984210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Content</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90687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Tiny man in front of giant calendar cartoon illustration. Free Vector">
            <a:extLst>
              <a:ext uri="{FF2B5EF4-FFF2-40B4-BE49-F238E27FC236}">
                <a16:creationId xmlns:a16="http://schemas.microsoft.com/office/drawing/2014/main" id="{3492B43C-1568-41AE-99D3-F2C3DCE647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7586" y="1297123"/>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Agenda</a:t>
            </a:r>
          </a:p>
        </p:txBody>
      </p:sp>
      <p:sp>
        <p:nvSpPr>
          <p:cNvPr id="7" name="Footer Placeholder 45">
            <a:extLst>
              <a:ext uri="{FF2B5EF4-FFF2-40B4-BE49-F238E27FC236}">
                <a16:creationId xmlns:a16="http://schemas.microsoft.com/office/drawing/2014/main" id="{B1E5499E-11CA-432D-9460-A2E488D7E717}"/>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9" name="TextBox 8">
            <a:extLst>
              <a:ext uri="{FF2B5EF4-FFF2-40B4-BE49-F238E27FC236}">
                <a16:creationId xmlns:a16="http://schemas.microsoft.com/office/drawing/2014/main" id="{37C93801-7A4B-457E-8FD4-307F6B7DF1C5}"/>
              </a:ext>
            </a:extLst>
          </p:cNvPr>
          <p:cNvSpPr txBox="1"/>
          <p:nvPr/>
        </p:nvSpPr>
        <p:spPr>
          <a:xfrm>
            <a:off x="261764" y="899721"/>
            <a:ext cx="5509927" cy="2862322"/>
          </a:xfrm>
          <a:prstGeom prst="rect">
            <a:avLst/>
          </a:prstGeom>
          <a:noFill/>
        </p:spPr>
        <p:txBody>
          <a:bodyPr wrap="square" rtlCol="0">
            <a:spAutoFit/>
          </a:bodyPr>
          <a:lstStyle/>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r>
              <a:rPr lang="en-US" dirty="0"/>
              <a:t>What is Fiori</a:t>
            </a:r>
          </a:p>
          <a:p>
            <a:pPr marL="742950" lvl="1" indent="-285750" algn="just">
              <a:buFont typeface="Arial" panose="020B0604020202020204" pitchFamily="34" charset="0"/>
              <a:buChar char="•"/>
            </a:pPr>
            <a:r>
              <a:rPr lang="en-US" dirty="0"/>
              <a:t>Structure of Fiori Project</a:t>
            </a:r>
          </a:p>
          <a:p>
            <a:pPr marL="742950" lvl="1" indent="-285750" algn="just">
              <a:buFont typeface="Arial" panose="020B0604020202020204" pitchFamily="34" charset="0"/>
              <a:buChar char="•"/>
            </a:pPr>
            <a:r>
              <a:rPr lang="en-US" dirty="0"/>
              <a:t>Structure of Fiori App setup</a:t>
            </a:r>
          </a:p>
          <a:p>
            <a:pPr marL="742950" lvl="1" indent="-285750" algn="just">
              <a:buFont typeface="Arial" panose="020B0604020202020204" pitchFamily="34" charset="0"/>
              <a:buChar char="•"/>
            </a:pPr>
            <a:r>
              <a:rPr lang="en-US" dirty="0"/>
              <a:t>What is component.js</a:t>
            </a:r>
          </a:p>
          <a:p>
            <a:pPr marL="742950" lvl="1" indent="-285750" algn="just">
              <a:buFont typeface="Arial" panose="020B0604020202020204" pitchFamily="34" charset="0"/>
              <a:buChar char="•"/>
            </a:pPr>
            <a:r>
              <a:rPr lang="en-US" dirty="0"/>
              <a:t>Important parts of component.js file</a:t>
            </a:r>
          </a:p>
          <a:p>
            <a:pPr marL="742950" lvl="1" indent="-285750" algn="just">
              <a:buFont typeface="Arial" panose="020B0604020202020204" pitchFamily="34" charset="0"/>
              <a:buChar char="•"/>
            </a:pPr>
            <a:r>
              <a:rPr lang="en-US" dirty="0"/>
              <a:t>Skeleton of Component.js</a:t>
            </a:r>
          </a:p>
          <a:p>
            <a:pPr marL="742950" lvl="1" indent="-285750" algn="just">
              <a:buFont typeface="Arial" panose="020B0604020202020204" pitchFamily="34" charset="0"/>
              <a:buChar char="•"/>
            </a:pPr>
            <a:r>
              <a:rPr lang="en-US" dirty="0"/>
              <a:t>App Overview: The basic fiori App</a:t>
            </a:r>
          </a:p>
          <a:p>
            <a:pPr marL="742950" lvl="1" indent="-285750" algn="just">
              <a:buFont typeface="Arial" panose="020B0604020202020204" pitchFamily="34" charset="0"/>
              <a:buChar char="•"/>
            </a:pPr>
            <a:r>
              <a:rPr lang="en-US" dirty="0"/>
              <a:t>List Control</a:t>
            </a:r>
          </a:p>
        </p:txBody>
      </p:sp>
    </p:spTree>
    <p:extLst>
      <p:ext uri="{BB962C8B-B14F-4D97-AF65-F5344CB8AC3E}">
        <p14:creationId xmlns:p14="http://schemas.microsoft.com/office/powerpoint/2010/main" val="3697412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What is Fiori ?</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19" name="Picture 2" descr="SAP Fiori - An Overview">
            <a:extLst>
              <a:ext uri="{FF2B5EF4-FFF2-40B4-BE49-F238E27FC236}">
                <a16:creationId xmlns:a16="http://schemas.microsoft.com/office/drawing/2014/main" id="{D1C74A30-305C-4BAA-8A38-3FA98ADD21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7172" y="1616364"/>
            <a:ext cx="5719859" cy="3079924"/>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B5A585FD-D048-4217-868A-7414C39A23C4}"/>
              </a:ext>
            </a:extLst>
          </p:cNvPr>
          <p:cNvSpPr txBox="1"/>
          <p:nvPr/>
        </p:nvSpPr>
        <p:spPr>
          <a:xfrm>
            <a:off x="324193" y="886258"/>
            <a:ext cx="5676557" cy="4524315"/>
          </a:xfrm>
          <a:prstGeom prst="rect">
            <a:avLst/>
          </a:prstGeom>
          <a:noFill/>
        </p:spPr>
        <p:txBody>
          <a:bodyPr wrap="square" rtlCol="0">
            <a:spAutoFit/>
          </a:bodyPr>
          <a:lstStyle/>
          <a:p>
            <a:pPr marL="285750" indent="-285750" algn="just" defTabSz="685800">
              <a:buFont typeface="Arial" panose="020B0604020202020204" pitchFamily="34" charset="0"/>
              <a:buChar char="•"/>
            </a:pPr>
            <a:r>
              <a:rPr lang="en-US" dirty="0">
                <a:solidFill>
                  <a:prstClr val="black"/>
                </a:solidFill>
                <a:latin typeface="Calibri (Body)"/>
              </a:rPr>
              <a:t>Fiori is SAP’s new user experience. These are standard apps delivered by SAP and by following the Development guidelines any one can use UI5 to create fiori Apps.</a:t>
            </a:r>
          </a:p>
          <a:p>
            <a:pPr algn="just" defTabSz="685800"/>
            <a:endParaRPr lang="en-US" dirty="0">
              <a:solidFill>
                <a:prstClr val="black"/>
              </a:solidFill>
              <a:latin typeface="Calibri (Body)"/>
            </a:endParaRPr>
          </a:p>
          <a:p>
            <a:pPr marL="285750" indent="-285750" algn="just" defTabSz="685800">
              <a:buFont typeface="Arial" panose="020B0604020202020204" pitchFamily="34" charset="0"/>
              <a:buChar char="•"/>
            </a:pPr>
            <a:r>
              <a:rPr lang="en-US" b="1" i="0" dirty="0">
                <a:solidFill>
                  <a:srgbClr val="202124"/>
                </a:solidFill>
                <a:effectLst/>
                <a:latin typeface="Calibri (Body)"/>
              </a:rPr>
              <a:t>Fiori</a:t>
            </a:r>
            <a:r>
              <a:rPr lang="en-US" b="0" i="0" dirty="0">
                <a:solidFill>
                  <a:srgbClr val="202124"/>
                </a:solidFill>
                <a:effectLst/>
                <a:latin typeface="Calibri (Body)"/>
              </a:rPr>
              <a:t> is a streamlined application, delivering a role-based user experience that can be personalized across all lines of business, tasks and devices.</a:t>
            </a:r>
          </a:p>
          <a:p>
            <a:pPr algn="just" defTabSz="685800"/>
            <a:endParaRPr lang="en-US" b="0" i="0" dirty="0">
              <a:solidFill>
                <a:srgbClr val="202124"/>
              </a:solidFill>
              <a:effectLst/>
              <a:latin typeface="Calibri (Body)"/>
            </a:endParaRPr>
          </a:p>
          <a:p>
            <a:pPr marL="285750" indent="-285750" algn="just" defTabSz="685800">
              <a:buFont typeface="Arial" panose="020B0604020202020204" pitchFamily="34" charset="0"/>
              <a:buChar char="•"/>
            </a:pPr>
            <a:r>
              <a:rPr lang="en-US" b="0" i="0" dirty="0">
                <a:solidFill>
                  <a:srgbClr val="202124"/>
                </a:solidFill>
                <a:effectLst/>
                <a:latin typeface="Calibri (Body)"/>
              </a:rPr>
              <a:t>It uses tiles to encapsulate standard tasks like viewing sales orders or approving timesheets.</a:t>
            </a:r>
          </a:p>
          <a:p>
            <a:pPr algn="just" defTabSz="685800"/>
            <a:endParaRPr lang="en-US" dirty="0">
              <a:solidFill>
                <a:prstClr val="black"/>
              </a:solidFill>
              <a:latin typeface="Calibri (Body)"/>
            </a:endParaRPr>
          </a:p>
          <a:p>
            <a:pPr marL="285750" indent="-285750" algn="just" defTabSz="685800">
              <a:buFont typeface="Arial" panose="020B0604020202020204" pitchFamily="34" charset="0"/>
              <a:buChar char="•"/>
            </a:pPr>
            <a:r>
              <a:rPr lang="en-US" dirty="0">
                <a:solidFill>
                  <a:prstClr val="black"/>
                </a:solidFill>
                <a:latin typeface="Calibri (Body)"/>
              </a:rPr>
              <a:t>Fiori = UI5 + </a:t>
            </a:r>
            <a:r>
              <a:rPr lang="en-US" dirty="0">
                <a:solidFill>
                  <a:prstClr val="black"/>
                </a:solidFill>
                <a:latin typeface="Calibri (Body)"/>
                <a:hlinkClick r:id="rId4"/>
              </a:rPr>
              <a:t>Development/Design Guidelines</a:t>
            </a:r>
            <a:endParaRPr lang="en-US" dirty="0">
              <a:solidFill>
                <a:prstClr val="black"/>
              </a:solidFill>
              <a:latin typeface="Calibri (Body)"/>
            </a:endParaRPr>
          </a:p>
          <a:p>
            <a:pPr algn="just" defTabSz="685800"/>
            <a:endParaRPr lang="en-US" dirty="0">
              <a:solidFill>
                <a:prstClr val="black"/>
              </a:solidFill>
              <a:latin typeface="Calibri (Body)"/>
            </a:endParaRPr>
          </a:p>
          <a:p>
            <a:pPr algn="just" defTabSz="685800"/>
            <a:endParaRPr lang="en-US" dirty="0">
              <a:solidFill>
                <a:prstClr val="black"/>
              </a:solidFill>
              <a:latin typeface="Calibri (Body)"/>
            </a:endParaRPr>
          </a:p>
          <a:p>
            <a:pPr algn="just" defTabSz="685800"/>
            <a:endParaRPr lang="en-US" dirty="0">
              <a:solidFill>
                <a:prstClr val="black"/>
              </a:solidFill>
              <a:latin typeface="Calibri (Body)"/>
            </a:endParaRPr>
          </a:p>
        </p:txBody>
      </p:sp>
    </p:spTree>
    <p:extLst>
      <p:ext uri="{BB962C8B-B14F-4D97-AF65-F5344CB8AC3E}">
        <p14:creationId xmlns:p14="http://schemas.microsoft.com/office/powerpoint/2010/main" val="2512866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65DE0119-C59E-4A5C-840D-8685F8E1A5E0}"/>
              </a:ext>
            </a:extLst>
          </p:cNvPr>
          <p:cNvSpPr txBox="1">
            <a:spLocks/>
          </p:cNvSpPr>
          <p:nvPr/>
        </p:nvSpPr>
        <p:spPr>
          <a:xfrm>
            <a:off x="265063" y="149841"/>
            <a:ext cx="8469006" cy="53331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685800"/>
            <a:r>
              <a:rPr lang="en-US" sz="3600" dirty="0">
                <a:solidFill>
                  <a:prstClr val="black"/>
                </a:solidFill>
                <a:latin typeface="Cooper Black" panose="0208090404030B020404" pitchFamily="18" charset="0"/>
              </a:rPr>
              <a:t>Structure project</a:t>
            </a:r>
          </a:p>
        </p:txBody>
      </p:sp>
      <p:sp>
        <p:nvSpPr>
          <p:cNvPr id="8" name="Rectangle 7">
            <a:extLst>
              <a:ext uri="{FF2B5EF4-FFF2-40B4-BE49-F238E27FC236}">
                <a16:creationId xmlns:a16="http://schemas.microsoft.com/office/drawing/2014/main" id="{490F8B60-FF79-4062-B6AD-0502C8F188B7}"/>
              </a:ext>
            </a:extLst>
          </p:cNvPr>
          <p:cNvSpPr/>
          <p:nvPr/>
        </p:nvSpPr>
        <p:spPr>
          <a:xfrm>
            <a:off x="511795" y="2048608"/>
            <a:ext cx="2139792" cy="28237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Index.html</a:t>
            </a:r>
          </a:p>
          <a:p>
            <a:pPr algn="ctr"/>
            <a:r>
              <a:rPr lang="en-US" sz="1200" dirty="0"/>
              <a:t>(Testing)</a:t>
            </a:r>
          </a:p>
          <a:p>
            <a:pPr algn="ctr"/>
            <a:endParaRPr lang="en-US" sz="1200" dirty="0"/>
          </a:p>
          <a:p>
            <a:pPr algn="ctr"/>
            <a:r>
              <a:rPr lang="en-US" sz="1200" dirty="0"/>
              <a:t>Decoupling</a:t>
            </a:r>
          </a:p>
          <a:p>
            <a:pPr algn="ctr"/>
            <a:r>
              <a:rPr lang="en-US" sz="1200" dirty="0"/>
              <a:t>Ns,lib,view….</a:t>
            </a:r>
          </a:p>
          <a:p>
            <a:pPr algn="ctr"/>
            <a:r>
              <a:rPr lang="en-US" sz="1200" dirty="0"/>
              <a:t>Call Component.js</a:t>
            </a:r>
          </a:p>
        </p:txBody>
      </p:sp>
      <p:sp>
        <p:nvSpPr>
          <p:cNvPr id="9" name="Rectangle 8">
            <a:extLst>
              <a:ext uri="{FF2B5EF4-FFF2-40B4-BE49-F238E27FC236}">
                <a16:creationId xmlns:a16="http://schemas.microsoft.com/office/drawing/2014/main" id="{32E54EC6-C1F6-4AC2-BDB3-45D91F96CA7F}"/>
              </a:ext>
            </a:extLst>
          </p:cNvPr>
          <p:cNvSpPr/>
          <p:nvPr/>
        </p:nvSpPr>
        <p:spPr>
          <a:xfrm>
            <a:off x="3258093" y="3162300"/>
            <a:ext cx="2057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Component.js</a:t>
            </a:r>
          </a:p>
        </p:txBody>
      </p:sp>
      <p:sp>
        <p:nvSpPr>
          <p:cNvPr id="10" name="Arrow: Right 9">
            <a:extLst>
              <a:ext uri="{FF2B5EF4-FFF2-40B4-BE49-F238E27FC236}">
                <a16:creationId xmlns:a16="http://schemas.microsoft.com/office/drawing/2014/main" id="{E6B94603-F0CB-427E-98FB-730217985417}"/>
              </a:ext>
            </a:extLst>
          </p:cNvPr>
          <p:cNvSpPr/>
          <p:nvPr/>
        </p:nvSpPr>
        <p:spPr>
          <a:xfrm>
            <a:off x="2638590" y="3219656"/>
            <a:ext cx="6096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C5E9BE7A-4F3E-4C0E-8981-97C77CAA2A0E}"/>
              </a:ext>
            </a:extLst>
          </p:cNvPr>
          <p:cNvCxnSpPr>
            <a:cxnSpLocks/>
            <a:stCxn id="9" idx="0"/>
            <a:endCxn id="12" idx="2"/>
          </p:cNvCxnSpPr>
          <p:nvPr/>
        </p:nvCxnSpPr>
        <p:spPr>
          <a:xfrm flipV="1">
            <a:off x="4286793" y="2570576"/>
            <a:ext cx="0" cy="5917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321FAC2F-690D-45D5-A64C-714E074F1F7E}"/>
              </a:ext>
            </a:extLst>
          </p:cNvPr>
          <p:cNvSpPr/>
          <p:nvPr/>
        </p:nvSpPr>
        <p:spPr>
          <a:xfrm>
            <a:off x="3181893" y="2113376"/>
            <a:ext cx="2209800" cy="4572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b="1" dirty="0">
                <a:solidFill>
                  <a:srgbClr val="FF0000"/>
                </a:solidFill>
              </a:rPr>
              <a:t>sap/ui/core/UIComponent</a:t>
            </a:r>
          </a:p>
        </p:txBody>
      </p:sp>
      <p:sp>
        <p:nvSpPr>
          <p:cNvPr id="13" name="Oval 12">
            <a:extLst>
              <a:ext uri="{FF2B5EF4-FFF2-40B4-BE49-F238E27FC236}">
                <a16:creationId xmlns:a16="http://schemas.microsoft.com/office/drawing/2014/main" id="{A158AABD-F3DB-4D98-BB87-DF0B0F851C3A}"/>
              </a:ext>
            </a:extLst>
          </p:cNvPr>
          <p:cNvSpPr/>
          <p:nvPr/>
        </p:nvSpPr>
        <p:spPr>
          <a:xfrm>
            <a:off x="3490546" y="4449533"/>
            <a:ext cx="1485141" cy="5069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manifest.json</a:t>
            </a:r>
          </a:p>
        </p:txBody>
      </p:sp>
      <p:cxnSp>
        <p:nvCxnSpPr>
          <p:cNvPr id="14" name="Straight Connector 13">
            <a:extLst>
              <a:ext uri="{FF2B5EF4-FFF2-40B4-BE49-F238E27FC236}">
                <a16:creationId xmlns:a16="http://schemas.microsoft.com/office/drawing/2014/main" id="{075ABADB-A5F7-4A9F-902A-CB9954703742}"/>
              </a:ext>
            </a:extLst>
          </p:cNvPr>
          <p:cNvCxnSpPr>
            <a:cxnSpLocks/>
            <a:stCxn id="9" idx="2"/>
          </p:cNvCxnSpPr>
          <p:nvPr/>
        </p:nvCxnSpPr>
        <p:spPr>
          <a:xfrm flipH="1">
            <a:off x="4285869" y="3695700"/>
            <a:ext cx="924" cy="753833"/>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93F4C24F-F657-4CDA-B45F-2C5A52EB6472}"/>
              </a:ext>
            </a:extLst>
          </p:cNvPr>
          <p:cNvSpPr/>
          <p:nvPr/>
        </p:nvSpPr>
        <p:spPr>
          <a:xfrm>
            <a:off x="4251787" y="4218045"/>
            <a:ext cx="76200" cy="838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5CFE4E8-5A82-4AAC-8186-D1ED4CC0F3EE}"/>
              </a:ext>
            </a:extLst>
          </p:cNvPr>
          <p:cNvSpPr txBox="1"/>
          <p:nvPr/>
        </p:nvSpPr>
        <p:spPr>
          <a:xfrm>
            <a:off x="1800449" y="5012531"/>
            <a:ext cx="3124200" cy="369332"/>
          </a:xfrm>
          <a:prstGeom prst="rect">
            <a:avLst/>
          </a:prstGeom>
          <a:noFill/>
        </p:spPr>
        <p:txBody>
          <a:bodyPr wrap="square" rtlCol="0">
            <a:spAutoFit/>
          </a:bodyPr>
          <a:lstStyle/>
          <a:p>
            <a:r>
              <a:rPr lang="en-US" dirty="0"/>
              <a:t>Component.js is starting point</a:t>
            </a:r>
          </a:p>
        </p:txBody>
      </p:sp>
      <p:sp>
        <p:nvSpPr>
          <p:cNvPr id="17" name="Arrow: Right 16">
            <a:extLst>
              <a:ext uri="{FF2B5EF4-FFF2-40B4-BE49-F238E27FC236}">
                <a16:creationId xmlns:a16="http://schemas.microsoft.com/office/drawing/2014/main" id="{D41C9559-8C28-4C8E-BE6D-2A85A0E393E3}"/>
              </a:ext>
            </a:extLst>
          </p:cNvPr>
          <p:cNvSpPr/>
          <p:nvPr/>
        </p:nvSpPr>
        <p:spPr>
          <a:xfrm>
            <a:off x="5334844" y="3309814"/>
            <a:ext cx="304802"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D8CFE27C-A2C8-488B-910D-4EE334F06D80}"/>
              </a:ext>
            </a:extLst>
          </p:cNvPr>
          <p:cNvSpPr/>
          <p:nvPr/>
        </p:nvSpPr>
        <p:spPr>
          <a:xfrm>
            <a:off x="5623389" y="2404981"/>
            <a:ext cx="1619383" cy="272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Root view</a:t>
            </a:r>
          </a:p>
          <a:p>
            <a:pPr algn="ctr"/>
            <a:r>
              <a:rPr lang="en-US" dirty="0"/>
              <a:t>App.view.xml</a:t>
            </a:r>
          </a:p>
          <a:p>
            <a:pPr algn="ctr"/>
            <a:endParaRPr lang="en-US" dirty="0"/>
          </a:p>
          <a:p>
            <a:pPr algn="ctr"/>
            <a:endParaRPr lang="en-US" dirty="0"/>
          </a:p>
          <a:p>
            <a:pPr algn="ctr"/>
            <a:endParaRPr lang="en-US" dirty="0"/>
          </a:p>
          <a:p>
            <a:pPr algn="ctr"/>
            <a:endParaRPr lang="en-US" dirty="0"/>
          </a:p>
          <a:p>
            <a:pPr algn="ctr"/>
            <a:endParaRPr lang="en-US" dirty="0"/>
          </a:p>
        </p:txBody>
      </p:sp>
      <p:sp>
        <p:nvSpPr>
          <p:cNvPr id="19" name="Rectangle 18">
            <a:extLst>
              <a:ext uri="{FF2B5EF4-FFF2-40B4-BE49-F238E27FC236}">
                <a16:creationId xmlns:a16="http://schemas.microsoft.com/office/drawing/2014/main" id="{D88C6952-7A93-4647-A8B7-C1BE55F49BC3}"/>
              </a:ext>
            </a:extLst>
          </p:cNvPr>
          <p:cNvSpPr/>
          <p:nvPr/>
        </p:nvSpPr>
        <p:spPr>
          <a:xfrm>
            <a:off x="5766193" y="3515191"/>
            <a:ext cx="1333774" cy="120130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Container Control</a:t>
            </a:r>
          </a:p>
          <a:p>
            <a:pPr algn="ctr"/>
            <a:r>
              <a:rPr lang="en-US" sz="1100" dirty="0"/>
              <a:t>App, SplitApp,FlexibleColumnLayout</a:t>
            </a:r>
          </a:p>
        </p:txBody>
      </p:sp>
      <p:sp>
        <p:nvSpPr>
          <p:cNvPr id="20" name="Arrow: Right 19">
            <a:extLst>
              <a:ext uri="{FF2B5EF4-FFF2-40B4-BE49-F238E27FC236}">
                <a16:creationId xmlns:a16="http://schemas.microsoft.com/office/drawing/2014/main" id="{1275C7A6-9981-4293-93A5-C823A52A5247}"/>
              </a:ext>
            </a:extLst>
          </p:cNvPr>
          <p:cNvSpPr/>
          <p:nvPr/>
        </p:nvSpPr>
        <p:spPr>
          <a:xfrm>
            <a:off x="7243655" y="3429000"/>
            <a:ext cx="861626" cy="33145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B8856B4-019D-4F8E-8B27-EB75C8C58DEE}"/>
              </a:ext>
            </a:extLst>
          </p:cNvPr>
          <p:cNvSpPr/>
          <p:nvPr/>
        </p:nvSpPr>
        <p:spPr>
          <a:xfrm>
            <a:off x="8105282" y="3455660"/>
            <a:ext cx="1257574" cy="3810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View 1</a:t>
            </a:r>
          </a:p>
        </p:txBody>
      </p:sp>
      <p:sp>
        <p:nvSpPr>
          <p:cNvPr id="22" name="Rectangle 21">
            <a:extLst>
              <a:ext uri="{FF2B5EF4-FFF2-40B4-BE49-F238E27FC236}">
                <a16:creationId xmlns:a16="http://schemas.microsoft.com/office/drawing/2014/main" id="{76F0304F-B4DB-4312-B10C-AC54CA3275BC}"/>
              </a:ext>
            </a:extLst>
          </p:cNvPr>
          <p:cNvSpPr/>
          <p:nvPr/>
        </p:nvSpPr>
        <p:spPr>
          <a:xfrm>
            <a:off x="8105282" y="4072616"/>
            <a:ext cx="1257574" cy="3810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View 2</a:t>
            </a:r>
          </a:p>
        </p:txBody>
      </p:sp>
      <p:sp>
        <p:nvSpPr>
          <p:cNvPr id="23" name="Arrow: Right 22">
            <a:extLst>
              <a:ext uri="{FF2B5EF4-FFF2-40B4-BE49-F238E27FC236}">
                <a16:creationId xmlns:a16="http://schemas.microsoft.com/office/drawing/2014/main" id="{58220E71-DB2D-40AA-BCD6-DF317B8397D6}"/>
              </a:ext>
            </a:extLst>
          </p:cNvPr>
          <p:cNvSpPr/>
          <p:nvPr/>
        </p:nvSpPr>
        <p:spPr>
          <a:xfrm>
            <a:off x="7256044" y="4144893"/>
            <a:ext cx="835965" cy="313939"/>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5E9BB8A-5EC6-4717-A4B4-B3544438C2B9}"/>
              </a:ext>
            </a:extLst>
          </p:cNvPr>
          <p:cNvSpPr/>
          <p:nvPr/>
        </p:nvSpPr>
        <p:spPr>
          <a:xfrm>
            <a:off x="10392508" y="3429000"/>
            <a:ext cx="1287697" cy="40765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t>Controller</a:t>
            </a:r>
          </a:p>
        </p:txBody>
      </p:sp>
      <p:sp>
        <p:nvSpPr>
          <p:cNvPr id="25" name="Rectangle 24">
            <a:extLst>
              <a:ext uri="{FF2B5EF4-FFF2-40B4-BE49-F238E27FC236}">
                <a16:creationId xmlns:a16="http://schemas.microsoft.com/office/drawing/2014/main" id="{80BE0B90-B4B5-4767-B26C-6BB0B75DE043}"/>
              </a:ext>
            </a:extLst>
          </p:cNvPr>
          <p:cNvSpPr/>
          <p:nvPr/>
        </p:nvSpPr>
        <p:spPr>
          <a:xfrm>
            <a:off x="10330962" y="4001427"/>
            <a:ext cx="1257574" cy="52235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t>Controller</a:t>
            </a:r>
          </a:p>
        </p:txBody>
      </p:sp>
      <p:cxnSp>
        <p:nvCxnSpPr>
          <p:cNvPr id="26" name="Straight Connector 25">
            <a:extLst>
              <a:ext uri="{FF2B5EF4-FFF2-40B4-BE49-F238E27FC236}">
                <a16:creationId xmlns:a16="http://schemas.microsoft.com/office/drawing/2014/main" id="{BC7D4001-8C36-4A3D-BEFF-8539D4EF3208}"/>
              </a:ext>
            </a:extLst>
          </p:cNvPr>
          <p:cNvCxnSpPr>
            <a:cxnSpLocks/>
            <a:stCxn id="22" idx="3"/>
            <a:endCxn id="25" idx="1"/>
          </p:cNvCxnSpPr>
          <p:nvPr/>
        </p:nvCxnSpPr>
        <p:spPr>
          <a:xfrm flipV="1">
            <a:off x="9362856" y="4262603"/>
            <a:ext cx="968106" cy="5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254C152-5E15-4216-8EA4-650E0D466DC7}"/>
              </a:ext>
            </a:extLst>
          </p:cNvPr>
          <p:cNvCxnSpPr>
            <a:cxnSpLocks/>
            <a:stCxn id="21" idx="3"/>
            <a:endCxn id="24" idx="1"/>
          </p:cNvCxnSpPr>
          <p:nvPr/>
        </p:nvCxnSpPr>
        <p:spPr>
          <a:xfrm flipV="1">
            <a:off x="9362856" y="3632830"/>
            <a:ext cx="1029652" cy="13330"/>
          </a:xfrm>
          <a:prstGeom prst="line">
            <a:avLst/>
          </a:prstGeom>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7CAFBCDD-1CC4-4D6B-84FE-5C070AEDE1F6}"/>
              </a:ext>
            </a:extLst>
          </p:cNvPr>
          <p:cNvSpPr/>
          <p:nvPr/>
        </p:nvSpPr>
        <p:spPr>
          <a:xfrm>
            <a:off x="8970385" y="1366189"/>
            <a:ext cx="1518838" cy="7430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BaseController</a:t>
            </a:r>
          </a:p>
        </p:txBody>
      </p:sp>
      <p:cxnSp>
        <p:nvCxnSpPr>
          <p:cNvPr id="29" name="Connector: Elbow 28">
            <a:extLst>
              <a:ext uri="{FF2B5EF4-FFF2-40B4-BE49-F238E27FC236}">
                <a16:creationId xmlns:a16="http://schemas.microsoft.com/office/drawing/2014/main" id="{2882E65C-9BF3-414D-9816-5962B688D6DF}"/>
              </a:ext>
            </a:extLst>
          </p:cNvPr>
          <p:cNvCxnSpPr>
            <a:cxnSpLocks/>
            <a:stCxn id="24" idx="0"/>
            <a:endCxn id="28" idx="2"/>
          </p:cNvCxnSpPr>
          <p:nvPr/>
        </p:nvCxnSpPr>
        <p:spPr>
          <a:xfrm rot="16200000" flipV="1">
            <a:off x="9723212" y="2115854"/>
            <a:ext cx="1319738" cy="130655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BA89837E-16A4-4755-BD57-C53A2D315EDA}"/>
              </a:ext>
            </a:extLst>
          </p:cNvPr>
          <p:cNvCxnSpPr>
            <a:cxnSpLocks/>
            <a:stCxn id="25" idx="0"/>
            <a:endCxn id="28" idx="2"/>
          </p:cNvCxnSpPr>
          <p:nvPr/>
        </p:nvCxnSpPr>
        <p:spPr>
          <a:xfrm rot="16200000" flipV="1">
            <a:off x="9398695" y="2440372"/>
            <a:ext cx="1892165" cy="122994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CAFC7864-6360-4A65-BA57-91177A02D0A4}"/>
              </a:ext>
            </a:extLst>
          </p:cNvPr>
          <p:cNvSpPr/>
          <p:nvPr/>
        </p:nvSpPr>
        <p:spPr>
          <a:xfrm>
            <a:off x="7549154" y="2340378"/>
            <a:ext cx="1453602" cy="59406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t>App.controller</a:t>
            </a:r>
          </a:p>
        </p:txBody>
      </p:sp>
      <p:cxnSp>
        <p:nvCxnSpPr>
          <p:cNvPr id="32" name="Connector: Elbow 31">
            <a:extLst>
              <a:ext uri="{FF2B5EF4-FFF2-40B4-BE49-F238E27FC236}">
                <a16:creationId xmlns:a16="http://schemas.microsoft.com/office/drawing/2014/main" id="{B8FFFE19-D410-4351-91A4-8B41935E94EB}"/>
              </a:ext>
            </a:extLst>
          </p:cNvPr>
          <p:cNvCxnSpPr>
            <a:cxnSpLocks/>
            <a:stCxn id="31" idx="0"/>
            <a:endCxn id="28" idx="2"/>
          </p:cNvCxnSpPr>
          <p:nvPr/>
        </p:nvCxnSpPr>
        <p:spPr>
          <a:xfrm rot="5400000" flipH="1" flipV="1">
            <a:off x="8887321" y="1497896"/>
            <a:ext cx="231116" cy="1453849"/>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5341C559-B25D-4C99-9C0F-E53A6ACBF40A}"/>
              </a:ext>
            </a:extLst>
          </p:cNvPr>
          <p:cNvCxnSpPr>
            <a:cxnSpLocks/>
            <a:stCxn id="31" idx="2"/>
          </p:cNvCxnSpPr>
          <p:nvPr/>
        </p:nvCxnSpPr>
        <p:spPr>
          <a:xfrm rot="5400000">
            <a:off x="7705735" y="2420786"/>
            <a:ext cx="56560" cy="1083880"/>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9AEB99ED-7ECA-4F62-93FC-968B4739ADAE}"/>
              </a:ext>
            </a:extLst>
          </p:cNvPr>
          <p:cNvSpPr/>
          <p:nvPr/>
        </p:nvSpPr>
        <p:spPr>
          <a:xfrm>
            <a:off x="4794341" y="2800737"/>
            <a:ext cx="704987" cy="2602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C0D1606F-364A-42F9-8274-D48D884B5F30}"/>
              </a:ext>
            </a:extLst>
          </p:cNvPr>
          <p:cNvSpPr/>
          <p:nvPr/>
        </p:nvSpPr>
        <p:spPr>
          <a:xfrm>
            <a:off x="4721984" y="3985605"/>
            <a:ext cx="704987" cy="2602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R</a:t>
            </a:r>
          </a:p>
        </p:txBody>
      </p:sp>
      <p:cxnSp>
        <p:nvCxnSpPr>
          <p:cNvPr id="36" name="Straight Arrow Connector 35">
            <a:extLst>
              <a:ext uri="{FF2B5EF4-FFF2-40B4-BE49-F238E27FC236}">
                <a16:creationId xmlns:a16="http://schemas.microsoft.com/office/drawing/2014/main" id="{1F237AAF-3456-4A38-9107-C590B603406E}"/>
              </a:ext>
            </a:extLst>
          </p:cNvPr>
          <p:cNvCxnSpPr>
            <a:cxnSpLocks/>
            <a:stCxn id="35" idx="4"/>
            <a:endCxn id="13" idx="7"/>
          </p:cNvCxnSpPr>
          <p:nvPr/>
        </p:nvCxnSpPr>
        <p:spPr>
          <a:xfrm flipH="1">
            <a:off x="4758193" y="4245849"/>
            <a:ext cx="316285" cy="2779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7" name="Picture 36">
            <a:extLst>
              <a:ext uri="{FF2B5EF4-FFF2-40B4-BE49-F238E27FC236}">
                <a16:creationId xmlns:a16="http://schemas.microsoft.com/office/drawing/2014/main" id="{DDDFBFA6-1180-4B8A-89AF-12BC0E338C4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14653" y="108448"/>
            <a:ext cx="806194" cy="796277"/>
          </a:xfrm>
          <a:prstGeom prst="rect">
            <a:avLst/>
          </a:prstGeom>
        </p:spPr>
      </p:pic>
      <p:sp>
        <p:nvSpPr>
          <p:cNvPr id="39" name="TextBox 38">
            <a:extLst>
              <a:ext uri="{FF2B5EF4-FFF2-40B4-BE49-F238E27FC236}">
                <a16:creationId xmlns:a16="http://schemas.microsoft.com/office/drawing/2014/main" id="{9219CD22-EE20-44FD-8458-9F801481321F}"/>
              </a:ext>
            </a:extLst>
          </p:cNvPr>
          <p:cNvSpPr txBox="1"/>
          <p:nvPr/>
        </p:nvSpPr>
        <p:spPr>
          <a:xfrm>
            <a:off x="265063" y="784212"/>
            <a:ext cx="6645691" cy="923330"/>
          </a:xfrm>
          <a:prstGeom prst="rect">
            <a:avLst/>
          </a:prstGeom>
          <a:noFill/>
        </p:spPr>
        <p:txBody>
          <a:bodyPr wrap="square">
            <a:spAutoFit/>
          </a:bodyPr>
          <a:lstStyle/>
          <a:p>
            <a:r>
              <a:rPr lang="en-US" sz="1800" dirty="0">
                <a:latin typeface="Calibri (Body)"/>
              </a:rPr>
              <a:t>There are different folders and directory are required for setup project: webapp, Controller, </a:t>
            </a:r>
            <a:r>
              <a:rPr lang="en-US" sz="1800" dirty="0">
                <a:solidFill>
                  <a:srgbClr val="202124"/>
                </a:solidFill>
                <a:latin typeface="Calibri (Body)"/>
              </a:rPr>
              <a:t>models</a:t>
            </a:r>
            <a:r>
              <a:rPr lang="en-US" dirty="0">
                <a:solidFill>
                  <a:srgbClr val="202124"/>
                </a:solidFill>
                <a:latin typeface="Calibri (Body)"/>
              </a:rPr>
              <a:t>, </a:t>
            </a:r>
            <a:r>
              <a:rPr lang="en-US" sz="1800" dirty="0">
                <a:solidFill>
                  <a:srgbClr val="202124"/>
                </a:solidFill>
                <a:latin typeface="Calibri (Body)"/>
              </a:rPr>
              <a:t>utils</a:t>
            </a:r>
            <a:r>
              <a:rPr lang="en-US" dirty="0">
                <a:solidFill>
                  <a:srgbClr val="202124"/>
                </a:solidFill>
                <a:latin typeface="Calibri (Body)"/>
              </a:rPr>
              <a:t> ,</a:t>
            </a:r>
            <a:r>
              <a:rPr lang="en-US" sz="1800" dirty="0">
                <a:solidFill>
                  <a:srgbClr val="202124"/>
                </a:solidFill>
                <a:latin typeface="Calibri (Body)"/>
              </a:rPr>
              <a:t>view</a:t>
            </a:r>
            <a:r>
              <a:rPr lang="en-US" dirty="0">
                <a:solidFill>
                  <a:srgbClr val="202124"/>
                </a:solidFill>
                <a:latin typeface="Calibri (Body)"/>
              </a:rPr>
              <a:t>, </a:t>
            </a:r>
            <a:r>
              <a:rPr lang="en-US" sz="1800" dirty="0">
                <a:solidFill>
                  <a:srgbClr val="202124"/>
                </a:solidFill>
                <a:latin typeface="Calibri (Body)"/>
              </a:rPr>
              <a:t>Component</a:t>
            </a:r>
            <a:r>
              <a:rPr lang="en-US" dirty="0">
                <a:solidFill>
                  <a:srgbClr val="202124"/>
                </a:solidFill>
                <a:latin typeface="Calibri (Body)"/>
              </a:rPr>
              <a:t>.js, </a:t>
            </a:r>
            <a:r>
              <a:rPr lang="en-US" sz="1800" dirty="0">
                <a:solidFill>
                  <a:srgbClr val="202124"/>
                </a:solidFill>
                <a:latin typeface="Calibri (Body)"/>
              </a:rPr>
              <a:t>manifest.json, index.html</a:t>
            </a:r>
            <a:endParaRPr lang="en-US" sz="1800" dirty="0">
              <a:latin typeface="Calibri (Body)"/>
            </a:endParaRPr>
          </a:p>
        </p:txBody>
      </p:sp>
      <p:sp>
        <p:nvSpPr>
          <p:cNvPr id="2" name="Rectangle 1">
            <a:extLst>
              <a:ext uri="{FF2B5EF4-FFF2-40B4-BE49-F238E27FC236}">
                <a16:creationId xmlns:a16="http://schemas.microsoft.com/office/drawing/2014/main" id="{C2657939-C828-47F3-A601-654DDCCA72BF}"/>
              </a:ext>
            </a:extLst>
          </p:cNvPr>
          <p:cNvSpPr/>
          <p:nvPr/>
        </p:nvSpPr>
        <p:spPr>
          <a:xfrm>
            <a:off x="870857" y="4072616"/>
            <a:ext cx="1497874" cy="64388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Component container</a:t>
            </a:r>
          </a:p>
        </p:txBody>
      </p:sp>
      <p:sp>
        <p:nvSpPr>
          <p:cNvPr id="40" name="Footer Placeholder 45">
            <a:extLst>
              <a:ext uri="{FF2B5EF4-FFF2-40B4-BE49-F238E27FC236}">
                <a16:creationId xmlns:a16="http://schemas.microsoft.com/office/drawing/2014/main" id="{D8638016-5D04-4D47-B419-41479D077332}"/>
              </a:ext>
            </a:extLst>
          </p:cNvPr>
          <p:cNvSpPr>
            <a:spLocks noGrp="1"/>
          </p:cNvSpPr>
          <p:nvPr>
            <p:ph type="ftr" sz="quarter" idx="11"/>
          </p:nvPr>
        </p:nvSpPr>
        <p:spPr>
          <a:xfrm>
            <a:off x="9562298" y="6593882"/>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317752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1080A-27A9-444A-9784-8B54EB418624}"/>
              </a:ext>
            </a:extLst>
          </p:cNvPr>
          <p:cNvSpPr>
            <a:spLocks noGrp="1"/>
          </p:cNvSpPr>
          <p:nvPr>
            <p:ph type="title"/>
          </p:nvPr>
        </p:nvSpPr>
        <p:spPr>
          <a:xfrm>
            <a:off x="175934" y="101725"/>
            <a:ext cx="10515600" cy="707887"/>
          </a:xfrm>
        </p:spPr>
        <p:txBody>
          <a:bodyPr>
            <a:normAutofit/>
          </a:bodyPr>
          <a:lstStyle/>
          <a:p>
            <a:r>
              <a:rPr lang="en-US" sz="3600" dirty="0">
                <a:latin typeface="Cooper Black" panose="0208090404030B020404" pitchFamily="18" charset="0"/>
              </a:rPr>
              <a:t>Structure of fiori application setup</a:t>
            </a:r>
          </a:p>
        </p:txBody>
      </p:sp>
      <p:sp>
        <p:nvSpPr>
          <p:cNvPr id="3" name="Content Placeholder 2">
            <a:extLst>
              <a:ext uri="{FF2B5EF4-FFF2-40B4-BE49-F238E27FC236}">
                <a16:creationId xmlns:a16="http://schemas.microsoft.com/office/drawing/2014/main" id="{492AA65D-F1E1-42FF-A8CC-E1F741670557}"/>
              </a:ext>
            </a:extLst>
          </p:cNvPr>
          <p:cNvSpPr>
            <a:spLocks noGrp="1"/>
          </p:cNvSpPr>
          <p:nvPr>
            <p:ph idx="1"/>
          </p:nvPr>
        </p:nvSpPr>
        <p:spPr>
          <a:xfrm>
            <a:off x="175934" y="829490"/>
            <a:ext cx="10515600" cy="4351338"/>
          </a:xfrm>
        </p:spPr>
        <p:txBody>
          <a:bodyPr>
            <a:normAutofit/>
          </a:bodyPr>
          <a:lstStyle/>
          <a:p>
            <a:pPr marL="0" indent="0">
              <a:buNone/>
            </a:pPr>
            <a:r>
              <a:rPr lang="en-US" sz="1800" dirty="0">
                <a:latin typeface="Calibri (Body)"/>
              </a:rPr>
              <a:t>There are different folders and directory are required for setup project</a:t>
            </a:r>
          </a:p>
          <a:p>
            <a:pPr marL="342900" indent="-342900">
              <a:buAutoNum type="arabicPeriod"/>
            </a:pPr>
            <a:r>
              <a:rPr lang="en-US" sz="1800" dirty="0">
                <a:latin typeface="Calibri (Body)"/>
              </a:rPr>
              <a:t>Webapp = This provides the root directory and of all files given in alias                                                                     name or namespace </a:t>
            </a:r>
          </a:p>
          <a:p>
            <a:pPr marL="342900" indent="-342900">
              <a:buAutoNum type="arabicPeriod"/>
            </a:pPr>
            <a:r>
              <a:rPr lang="en-US" sz="1800" dirty="0">
                <a:latin typeface="Calibri (Body)"/>
              </a:rPr>
              <a:t>Controller = </a:t>
            </a:r>
            <a:r>
              <a:rPr lang="en-US" sz="1800" i="0" dirty="0">
                <a:solidFill>
                  <a:srgbClr val="202124"/>
                </a:solidFill>
                <a:effectLst/>
                <a:latin typeface="Calibri (Body)"/>
              </a:rPr>
              <a:t>The controller folder contains all the controllers used 				   by your views, and might also contain additional logic files that are                                                                     used by one or more controllers. The structure of the controller                                                                       folder should mirror the view folder.</a:t>
            </a:r>
          </a:p>
          <a:p>
            <a:pPr marL="342900" indent="-342900">
              <a:buAutoNum type="arabicPeriod"/>
            </a:pPr>
            <a:r>
              <a:rPr lang="en-US" sz="1800" dirty="0">
                <a:solidFill>
                  <a:srgbClr val="202124"/>
                </a:solidFill>
                <a:latin typeface="Calibri (Body)"/>
              </a:rPr>
              <a:t>models = It contains .json file and object of data</a:t>
            </a:r>
          </a:p>
          <a:p>
            <a:pPr marL="342900" indent="-342900">
              <a:buAutoNum type="arabicPeriod"/>
            </a:pPr>
            <a:r>
              <a:rPr lang="en-US" sz="1800" dirty="0">
                <a:solidFill>
                  <a:srgbClr val="202124"/>
                </a:solidFill>
                <a:latin typeface="Calibri (Body)"/>
              </a:rPr>
              <a:t>utils = It is the reuse file of JS code</a:t>
            </a:r>
          </a:p>
          <a:p>
            <a:pPr marL="342900" indent="-342900">
              <a:buAutoNum type="arabicPeriod"/>
            </a:pPr>
            <a:r>
              <a:rPr lang="en-US" sz="1800" dirty="0">
                <a:solidFill>
                  <a:srgbClr val="202124"/>
                </a:solidFill>
                <a:latin typeface="Calibri (Body)"/>
              </a:rPr>
              <a:t>view = It contains all the .xml files. </a:t>
            </a:r>
          </a:p>
          <a:p>
            <a:pPr marL="342900" indent="-342900">
              <a:buAutoNum type="arabicPeriod"/>
            </a:pPr>
            <a:r>
              <a:rPr lang="en-US" sz="1800" dirty="0">
                <a:solidFill>
                  <a:srgbClr val="202124"/>
                </a:solidFill>
                <a:latin typeface="Calibri (Body)"/>
              </a:rPr>
              <a:t>Component.js = It is the starting file of our app</a:t>
            </a:r>
          </a:p>
          <a:p>
            <a:pPr marL="342900" indent="-342900">
              <a:buAutoNum type="arabicPeriod"/>
            </a:pPr>
            <a:r>
              <a:rPr lang="en-US" sz="1800" dirty="0">
                <a:solidFill>
                  <a:srgbClr val="202124"/>
                </a:solidFill>
                <a:latin typeface="Calibri (Body)"/>
              </a:rPr>
              <a:t>manifest.json = It is the application descriptor file.</a:t>
            </a:r>
          </a:p>
          <a:p>
            <a:pPr marL="342900" indent="-342900">
              <a:buAutoNum type="arabicPeriod"/>
            </a:pPr>
            <a:r>
              <a:rPr lang="en-US" sz="1800" dirty="0">
                <a:solidFill>
                  <a:srgbClr val="202124"/>
                </a:solidFill>
                <a:latin typeface="Calibri (Body)"/>
              </a:rPr>
              <a:t>Index.html </a:t>
            </a:r>
          </a:p>
          <a:p>
            <a:pPr marL="0" indent="0">
              <a:buNone/>
            </a:pPr>
            <a:endParaRPr lang="en-US" sz="1800" dirty="0">
              <a:solidFill>
                <a:srgbClr val="202124"/>
              </a:solidFill>
              <a:latin typeface="Calibri (Body)"/>
            </a:endParaRPr>
          </a:p>
        </p:txBody>
      </p:sp>
      <p:pic>
        <p:nvPicPr>
          <p:cNvPr id="4" name="Picture 3">
            <a:extLst>
              <a:ext uri="{FF2B5EF4-FFF2-40B4-BE49-F238E27FC236}">
                <a16:creationId xmlns:a16="http://schemas.microsoft.com/office/drawing/2014/main" id="{A56E5478-149E-4582-B390-03317593DD5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99367" y="121603"/>
            <a:ext cx="716699" cy="707887"/>
          </a:xfrm>
          <a:prstGeom prst="rect">
            <a:avLst/>
          </a:prstGeom>
        </p:spPr>
      </p:pic>
      <p:pic>
        <p:nvPicPr>
          <p:cNvPr id="7" name="Picture 6">
            <a:extLst>
              <a:ext uri="{FF2B5EF4-FFF2-40B4-BE49-F238E27FC236}">
                <a16:creationId xmlns:a16="http://schemas.microsoft.com/office/drawing/2014/main" id="{444F92EE-B1AC-490D-B2CF-9A978ABEE0C4}"/>
              </a:ext>
            </a:extLst>
          </p:cNvPr>
          <p:cNvPicPr>
            <a:picLocks noChangeAspect="1"/>
          </p:cNvPicPr>
          <p:nvPr/>
        </p:nvPicPr>
        <p:blipFill>
          <a:blip r:embed="rId3"/>
          <a:stretch>
            <a:fillRect/>
          </a:stretch>
        </p:blipFill>
        <p:spPr>
          <a:xfrm>
            <a:off x="7823386" y="1175498"/>
            <a:ext cx="2347163" cy="5052498"/>
          </a:xfrm>
          <a:prstGeom prst="rect">
            <a:avLst/>
          </a:prstGeom>
        </p:spPr>
      </p:pic>
      <p:sp>
        <p:nvSpPr>
          <p:cNvPr id="9" name="Footer Placeholder 45">
            <a:extLst>
              <a:ext uri="{FF2B5EF4-FFF2-40B4-BE49-F238E27FC236}">
                <a16:creationId xmlns:a16="http://schemas.microsoft.com/office/drawing/2014/main" id="{57A2A942-8557-440B-A6F4-3B60342AF99A}"/>
              </a:ext>
            </a:extLst>
          </p:cNvPr>
          <p:cNvSpPr>
            <a:spLocks noGrp="1"/>
          </p:cNvSpPr>
          <p:nvPr>
            <p:ph type="ftr" sz="quarter" idx="11"/>
          </p:nvPr>
        </p:nvSpPr>
        <p:spPr>
          <a:xfrm>
            <a:off x="9562298" y="6593882"/>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4904274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87C6A-5A4C-4330-B520-79859F015CB9}"/>
              </a:ext>
            </a:extLst>
          </p:cNvPr>
          <p:cNvSpPr>
            <a:spLocks noGrp="1"/>
          </p:cNvSpPr>
          <p:nvPr>
            <p:ph type="ctrTitle"/>
          </p:nvPr>
        </p:nvSpPr>
        <p:spPr>
          <a:xfrm>
            <a:off x="249330" y="121603"/>
            <a:ext cx="5419797" cy="707886"/>
          </a:xfrm>
        </p:spPr>
        <p:txBody>
          <a:bodyPr>
            <a:normAutofit/>
          </a:bodyPr>
          <a:lstStyle/>
          <a:p>
            <a:pPr algn="l"/>
            <a:r>
              <a:rPr lang="en-US" sz="3600" dirty="0">
                <a:latin typeface="Cooper Black" panose="0208090404030B020404" pitchFamily="18" charset="0"/>
              </a:rPr>
              <a:t>What is Component.js</a:t>
            </a:r>
          </a:p>
        </p:txBody>
      </p:sp>
      <p:sp>
        <p:nvSpPr>
          <p:cNvPr id="3" name="Subtitle 2">
            <a:extLst>
              <a:ext uri="{FF2B5EF4-FFF2-40B4-BE49-F238E27FC236}">
                <a16:creationId xmlns:a16="http://schemas.microsoft.com/office/drawing/2014/main" id="{1F248596-C6F7-4893-B5E8-086D096EAD3A}"/>
              </a:ext>
            </a:extLst>
          </p:cNvPr>
          <p:cNvSpPr>
            <a:spLocks noGrp="1"/>
          </p:cNvSpPr>
          <p:nvPr>
            <p:ph type="subTitle" idx="1"/>
          </p:nvPr>
        </p:nvSpPr>
        <p:spPr>
          <a:xfrm>
            <a:off x="249330" y="765944"/>
            <a:ext cx="8715561" cy="5124518"/>
          </a:xfrm>
        </p:spPr>
        <p:txBody>
          <a:bodyPr>
            <a:normAutofit/>
          </a:bodyPr>
          <a:lstStyle/>
          <a:p>
            <a:pPr marL="285750" indent="-285750" algn="just">
              <a:lnSpc>
                <a:spcPct val="100000"/>
              </a:lnSpc>
              <a:spcBef>
                <a:spcPts val="0"/>
              </a:spcBef>
              <a:buFont typeface="Arial" panose="020B0604020202020204" pitchFamily="34" charset="0"/>
              <a:buChar char="•"/>
            </a:pPr>
            <a:r>
              <a:rPr lang="en-US" sz="1800" dirty="0">
                <a:solidFill>
                  <a:schemeClr val="tx1">
                    <a:lumMod val="95000"/>
                    <a:lumOff val="5000"/>
                  </a:schemeClr>
                </a:solidFill>
                <a:latin typeface="Calibri (Body)"/>
              </a:rPr>
              <a:t>Component.js the starting point of ANY fiori app. If an app has Component.js inside, its called </a:t>
            </a:r>
            <a:r>
              <a:rPr lang="en-US" sz="1800" b="1" dirty="0">
                <a:solidFill>
                  <a:schemeClr val="tx1">
                    <a:lumMod val="95000"/>
                    <a:lumOff val="5000"/>
                  </a:schemeClr>
                </a:solidFill>
                <a:latin typeface="Calibri (Body)"/>
              </a:rPr>
              <a:t>fiori like app. </a:t>
            </a:r>
            <a:r>
              <a:rPr lang="en-US" sz="1800" dirty="0">
                <a:solidFill>
                  <a:schemeClr val="tx1">
                    <a:lumMod val="95000"/>
                    <a:lumOff val="5000"/>
                  </a:schemeClr>
                </a:solidFill>
                <a:latin typeface="Calibri (Body)"/>
                <a:cs typeface="Arial" panose="020B0604020202020204" pitchFamily="34" charset="0"/>
              </a:rPr>
              <a:t>      </a:t>
            </a:r>
          </a:p>
          <a:p>
            <a:pPr marL="285750" indent="-285750" algn="just">
              <a:lnSpc>
                <a:spcPct val="100000"/>
              </a:lnSpc>
              <a:spcBef>
                <a:spcPts val="0"/>
              </a:spcBef>
              <a:buFont typeface="Arial" panose="020B0604020202020204" pitchFamily="34" charset="0"/>
              <a:buChar char="•"/>
            </a:pPr>
            <a:r>
              <a:rPr kumimoji="0" lang="en-US" altLang="en-US" sz="1800" b="0" i="0" u="none" strike="noStrike" cap="none" normalizeH="0" baseline="0" dirty="0">
                <a:ln>
                  <a:noFill/>
                </a:ln>
                <a:solidFill>
                  <a:schemeClr val="tx1">
                    <a:lumMod val="95000"/>
                    <a:lumOff val="5000"/>
                  </a:schemeClr>
                </a:solidFill>
                <a:effectLst/>
                <a:latin typeface="Calibri (Body)"/>
                <a:cs typeface="Arial" panose="020B0604020202020204" pitchFamily="34" charset="0"/>
              </a:rPr>
              <a:t>The </a:t>
            </a:r>
            <a:r>
              <a:rPr kumimoji="0" lang="en-US" altLang="en-US" sz="1800" b="0" i="0" u="none" strike="noStrike" cap="none" normalizeH="0" baseline="0" dirty="0">
                <a:ln>
                  <a:noFill/>
                </a:ln>
                <a:solidFill>
                  <a:schemeClr val="tx1">
                    <a:lumMod val="95000"/>
                    <a:lumOff val="5000"/>
                  </a:schemeClr>
                </a:solidFill>
                <a:effectLst/>
                <a:latin typeface="Calibri (Body)"/>
                <a:cs typeface="Courier New" panose="02070309020205020404" pitchFamily="49" charset="0"/>
              </a:rPr>
              <a:t>Component.js</a:t>
            </a:r>
            <a:r>
              <a:rPr kumimoji="0" lang="en-US" altLang="en-US" sz="1800" b="0" i="0" u="none" strike="noStrike" cap="none" normalizeH="0" baseline="0" dirty="0">
                <a:ln>
                  <a:noFill/>
                </a:ln>
                <a:solidFill>
                  <a:schemeClr val="tx1">
                    <a:lumMod val="95000"/>
                    <a:lumOff val="5000"/>
                  </a:schemeClr>
                </a:solidFill>
                <a:effectLst/>
                <a:latin typeface="Calibri (Body)"/>
                <a:cs typeface="Arial" panose="020B0604020202020204" pitchFamily="34" charset="0"/>
              </a:rPr>
              <a:t> file is the component controller and provides the runtime metadata and the component methods.</a:t>
            </a:r>
          </a:p>
          <a:p>
            <a:pPr marL="285750" indent="-285750" algn="just">
              <a:lnSpc>
                <a:spcPct val="100000"/>
              </a:lnSpc>
              <a:spcBef>
                <a:spcPts val="0"/>
              </a:spcBef>
              <a:buFont typeface="Arial" panose="020B0604020202020204" pitchFamily="34" charset="0"/>
              <a:buChar char="•"/>
            </a:pPr>
            <a:r>
              <a:rPr lang="en-US" sz="1800" dirty="0">
                <a:solidFill>
                  <a:schemeClr val="tx1">
                    <a:lumMod val="95000"/>
                    <a:lumOff val="5000"/>
                  </a:schemeClr>
                </a:solidFill>
                <a:latin typeface="Calibri (Body)"/>
              </a:rPr>
              <a:t>It is the wrapper of all the functionality. We never start any productive code in index.html, rather its all kept in Component.js</a:t>
            </a:r>
          </a:p>
          <a:p>
            <a:pPr marL="285750" indent="-285750" algn="just">
              <a:lnSpc>
                <a:spcPct val="100000"/>
              </a:lnSpc>
              <a:spcBef>
                <a:spcPts val="0"/>
              </a:spcBef>
              <a:buFont typeface="Arial" panose="020B0604020202020204" pitchFamily="34" charset="0"/>
              <a:buChar char="•"/>
            </a:pPr>
            <a:r>
              <a:rPr lang="en-US" sz="1800" dirty="0">
                <a:solidFill>
                  <a:schemeClr val="tx1">
                    <a:lumMod val="95000"/>
                    <a:lumOff val="5000"/>
                  </a:schemeClr>
                </a:solidFill>
                <a:latin typeface="Calibri (Body)"/>
              </a:rPr>
              <a:t>It is a class which inherits from sap/ui/core/UIComponent standard class. We                                                                   inherit to reuse the functionality offered by SAP like routing.</a:t>
            </a:r>
          </a:p>
          <a:p>
            <a:pPr marL="285750" indent="-285750" algn="just">
              <a:lnSpc>
                <a:spcPct val="100000"/>
              </a:lnSpc>
              <a:spcBef>
                <a:spcPts val="0"/>
              </a:spcBef>
              <a:buFont typeface="Arial" panose="020B0604020202020204" pitchFamily="34" charset="0"/>
              <a:buChar char="•"/>
            </a:pPr>
            <a:r>
              <a:rPr lang="en-US" sz="1800" dirty="0">
                <a:solidFill>
                  <a:schemeClr val="tx1">
                    <a:lumMod val="95000"/>
                    <a:lumOff val="5000"/>
                  </a:schemeClr>
                </a:solidFill>
                <a:latin typeface="Calibri (Body)"/>
              </a:rPr>
              <a:t>When app starts, UI5 framework will scan your project’s base directory to check                                                                    if it has a file with exact name </a:t>
            </a:r>
            <a:r>
              <a:rPr lang="en-US" sz="1800" b="1" dirty="0">
                <a:solidFill>
                  <a:schemeClr val="tx1">
                    <a:lumMod val="95000"/>
                    <a:lumOff val="5000"/>
                  </a:schemeClr>
                </a:solidFill>
                <a:latin typeface="Calibri (Body)"/>
              </a:rPr>
              <a:t>Component.js</a:t>
            </a:r>
          </a:p>
          <a:p>
            <a:pPr marL="285750" indent="-285750" algn="just">
              <a:lnSpc>
                <a:spcPct val="100000"/>
              </a:lnSpc>
              <a:spcBef>
                <a:spcPts val="0"/>
              </a:spcBef>
              <a:buFont typeface="Arial" panose="020B0604020202020204" pitchFamily="34" charset="0"/>
              <a:buChar char="•"/>
            </a:pPr>
            <a:r>
              <a:rPr lang="en-US" sz="1800" b="0" i="0" dirty="0">
                <a:solidFill>
                  <a:schemeClr val="tx1">
                    <a:lumMod val="95000"/>
                    <a:lumOff val="5000"/>
                  </a:schemeClr>
                </a:solidFill>
                <a:effectLst/>
                <a:latin typeface="Calibri (Body)"/>
              </a:rPr>
              <a:t>The component file calls the manifest file and we keep all app level configuration                                                               inside the manifest file.</a:t>
            </a:r>
          </a:p>
          <a:p>
            <a:pPr marL="285750" indent="-285750" algn="just">
              <a:lnSpc>
                <a:spcPct val="100000"/>
              </a:lnSpc>
              <a:spcBef>
                <a:spcPts val="0"/>
              </a:spcBef>
              <a:buFont typeface="Arial" panose="020B0604020202020204" pitchFamily="34" charset="0"/>
              <a:buChar char="•"/>
            </a:pPr>
            <a:r>
              <a:rPr lang="en-US" sz="1800" b="0" i="0" dirty="0">
                <a:solidFill>
                  <a:schemeClr val="tx1">
                    <a:lumMod val="95000"/>
                    <a:lumOff val="5000"/>
                  </a:schemeClr>
                </a:solidFill>
                <a:effectLst/>
                <a:latin typeface="Calibri (Body)"/>
              </a:rPr>
              <a:t>It is also important from the point of view that we will instantiate all models for                                                                       our application inside the manifest file. The model instantiated in manifest                                                                       file are directly set on the component and not on the root view. </a:t>
            </a:r>
            <a:endParaRPr lang="en-US" sz="1800" b="1" dirty="0">
              <a:solidFill>
                <a:schemeClr val="tx1">
                  <a:lumMod val="95000"/>
                  <a:lumOff val="5000"/>
                </a:schemeClr>
              </a:solidFill>
              <a:latin typeface="Calibri (Body)"/>
            </a:endParaRPr>
          </a:p>
          <a:p>
            <a:pPr algn="l">
              <a:lnSpc>
                <a:spcPct val="100000"/>
              </a:lnSpc>
              <a:spcBef>
                <a:spcPts val="0"/>
              </a:spcBef>
            </a:pPr>
            <a:endParaRPr lang="en-US" sz="1800" b="1" dirty="0">
              <a:solidFill>
                <a:prstClr val="black"/>
              </a:solidFill>
              <a:latin typeface="Calibri (Body)"/>
            </a:endParaRPr>
          </a:p>
          <a:p>
            <a:pPr algn="l">
              <a:lnSpc>
                <a:spcPct val="100000"/>
              </a:lnSpc>
              <a:spcBef>
                <a:spcPts val="0"/>
              </a:spcBef>
            </a:pPr>
            <a:endParaRPr lang="en-US" sz="1800" b="1" dirty="0">
              <a:solidFill>
                <a:prstClr val="black"/>
              </a:solidFill>
              <a:latin typeface="Calibri (Body)"/>
            </a:endParaRPr>
          </a:p>
          <a:p>
            <a:pPr algn="l">
              <a:lnSpc>
                <a:spcPct val="100000"/>
              </a:lnSpc>
              <a:spcBef>
                <a:spcPts val="0"/>
              </a:spcBef>
            </a:pPr>
            <a:endParaRPr lang="en-US" sz="1800" b="1" dirty="0">
              <a:solidFill>
                <a:prstClr val="black"/>
              </a:solidFill>
              <a:latin typeface="Calibri (Body)"/>
            </a:endParaRPr>
          </a:p>
          <a:p>
            <a:pPr algn="l">
              <a:lnSpc>
                <a:spcPct val="100000"/>
              </a:lnSpc>
              <a:spcBef>
                <a:spcPts val="0"/>
              </a:spcBef>
            </a:pPr>
            <a:endParaRPr kumimoji="0" lang="en-US" altLang="en-US" sz="1800" b="0" i="0" u="none" strike="noStrike" cap="none" normalizeH="0" baseline="0" dirty="0">
              <a:ln>
                <a:noFill/>
              </a:ln>
              <a:solidFill>
                <a:schemeClr val="tx1">
                  <a:lumMod val="95000"/>
                  <a:lumOff val="5000"/>
                </a:schemeClr>
              </a:solidFill>
              <a:effectLst/>
              <a:latin typeface="Calibri (Body)"/>
              <a:cs typeface="Arial" panose="020B0604020202020204" pitchFamily="34" charset="0"/>
            </a:endParaRPr>
          </a:p>
          <a:p>
            <a:pPr algn="l"/>
            <a:endParaRPr kumimoji="0" lang="en-US" altLang="en-US" sz="1800" b="0" i="0" u="none" strike="noStrike" cap="none" normalizeH="0" baseline="0" dirty="0">
              <a:ln>
                <a:noFill/>
              </a:ln>
              <a:solidFill>
                <a:schemeClr val="tx1">
                  <a:lumMod val="95000"/>
                  <a:lumOff val="5000"/>
                </a:schemeClr>
              </a:solidFill>
              <a:effectLst/>
              <a:latin typeface="Calibri (Body)"/>
            </a:endParaRPr>
          </a:p>
          <a:p>
            <a:pPr algn="l"/>
            <a:endParaRPr lang="en-US" dirty="0"/>
          </a:p>
        </p:txBody>
      </p:sp>
      <p:pic>
        <p:nvPicPr>
          <p:cNvPr id="4" name="Picture 3">
            <a:extLst>
              <a:ext uri="{FF2B5EF4-FFF2-40B4-BE49-F238E27FC236}">
                <a16:creationId xmlns:a16="http://schemas.microsoft.com/office/drawing/2014/main" id="{7B382214-691A-40EE-AE9D-B4FF7F12749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99367" y="121603"/>
            <a:ext cx="716699" cy="707887"/>
          </a:xfrm>
          <a:prstGeom prst="rect">
            <a:avLst/>
          </a:prstGeom>
        </p:spPr>
      </p:pic>
      <p:pic>
        <p:nvPicPr>
          <p:cNvPr id="8" name="Picture 7">
            <a:extLst>
              <a:ext uri="{FF2B5EF4-FFF2-40B4-BE49-F238E27FC236}">
                <a16:creationId xmlns:a16="http://schemas.microsoft.com/office/drawing/2014/main" id="{9FDC95D8-4822-49B4-A4B7-1D614176BD78}"/>
              </a:ext>
            </a:extLst>
          </p:cNvPr>
          <p:cNvPicPr>
            <a:picLocks noChangeAspect="1"/>
          </p:cNvPicPr>
          <p:nvPr/>
        </p:nvPicPr>
        <p:blipFill>
          <a:blip r:embed="rId3"/>
          <a:stretch>
            <a:fillRect/>
          </a:stretch>
        </p:blipFill>
        <p:spPr>
          <a:xfrm>
            <a:off x="9273309" y="1988866"/>
            <a:ext cx="2065724" cy="4446673"/>
          </a:xfrm>
          <a:prstGeom prst="rect">
            <a:avLst/>
          </a:prstGeom>
        </p:spPr>
      </p:pic>
      <p:sp>
        <p:nvSpPr>
          <p:cNvPr id="9" name="Footer Placeholder 45">
            <a:extLst>
              <a:ext uri="{FF2B5EF4-FFF2-40B4-BE49-F238E27FC236}">
                <a16:creationId xmlns:a16="http://schemas.microsoft.com/office/drawing/2014/main" id="{A04C149F-9A5F-4931-8D21-2A9528B94966}"/>
              </a:ext>
            </a:extLst>
          </p:cNvPr>
          <p:cNvSpPr>
            <a:spLocks noGrp="1"/>
          </p:cNvSpPr>
          <p:nvPr>
            <p:ph type="ftr" sz="quarter" idx="11"/>
          </p:nvPr>
        </p:nvSpPr>
        <p:spPr>
          <a:xfrm>
            <a:off x="9562298" y="6593882"/>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3506106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B7E6E365-1157-4C16-B16B-3BFAA023A8BC}"/>
              </a:ext>
            </a:extLst>
          </p:cNvPr>
          <p:cNvSpPr txBox="1">
            <a:spLocks/>
          </p:cNvSpPr>
          <p:nvPr/>
        </p:nvSpPr>
        <p:spPr>
          <a:xfrm>
            <a:off x="320724" y="153294"/>
            <a:ext cx="8469006" cy="53331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685800"/>
            <a:r>
              <a:rPr lang="en-US" sz="3600" dirty="0">
                <a:solidFill>
                  <a:prstClr val="black"/>
                </a:solidFill>
                <a:latin typeface="Cooper Black" panose="0208090404030B020404" pitchFamily="18" charset="0"/>
              </a:rPr>
              <a:t>Skeleton of Component.js</a:t>
            </a:r>
          </a:p>
        </p:txBody>
      </p:sp>
      <p:sp>
        <p:nvSpPr>
          <p:cNvPr id="3" name="TextBox 2">
            <a:extLst>
              <a:ext uri="{FF2B5EF4-FFF2-40B4-BE49-F238E27FC236}">
                <a16:creationId xmlns:a16="http://schemas.microsoft.com/office/drawing/2014/main" id="{E1028556-592D-454D-8F19-2C3A5A199F7B}"/>
              </a:ext>
            </a:extLst>
          </p:cNvPr>
          <p:cNvSpPr txBox="1"/>
          <p:nvPr/>
        </p:nvSpPr>
        <p:spPr>
          <a:xfrm>
            <a:off x="443816" y="992066"/>
            <a:ext cx="8772182" cy="4431983"/>
          </a:xfrm>
          <a:prstGeom prst="rect">
            <a:avLst/>
          </a:prstGeom>
          <a:noFill/>
        </p:spPr>
        <p:txBody>
          <a:bodyPr wrap="square" rtlCol="0">
            <a:spAutoFit/>
          </a:bodyPr>
          <a:lstStyle/>
          <a:p>
            <a:r>
              <a:rPr lang="en-US" sz="1600" b="0" dirty="0">
                <a:solidFill>
                  <a:srgbClr val="001080"/>
                </a:solidFill>
                <a:effectLst/>
                <a:latin typeface="Consolas" panose="020B0609020204030204" pitchFamily="49" charset="0"/>
              </a:rPr>
              <a:t>sap</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ui</a:t>
            </a:r>
            <a:r>
              <a:rPr lang="en-US" sz="1600" b="0" dirty="0">
                <a:solidFill>
                  <a:srgbClr val="000000"/>
                </a:solidFill>
                <a:effectLst/>
                <a:latin typeface="Consolas" panose="020B0609020204030204" pitchFamily="49" charset="0"/>
              </a:rPr>
              <a:t>.</a:t>
            </a:r>
            <a:r>
              <a:rPr lang="en-US" sz="1600" b="0" dirty="0">
                <a:solidFill>
                  <a:srgbClr val="795E26"/>
                </a:solidFill>
                <a:effectLst/>
                <a:latin typeface="Consolas" panose="020B0609020204030204" pitchFamily="49" charset="0"/>
              </a:rPr>
              <a:t>define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'sap/ui/core/UIComponent'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UIComponent</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'use strict'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UIComponent</a:t>
            </a:r>
            <a:r>
              <a:rPr lang="en-US" sz="1600" b="0" dirty="0">
                <a:solidFill>
                  <a:srgbClr val="000000"/>
                </a:solidFill>
                <a:effectLst/>
                <a:latin typeface="Consolas" panose="020B0609020204030204" pitchFamily="49" charset="0"/>
              </a:rPr>
              <a:t>.</a:t>
            </a:r>
            <a:r>
              <a:rPr lang="en-US" sz="1600" b="0" dirty="0">
                <a:solidFill>
                  <a:srgbClr val="795E26"/>
                </a:solidFill>
                <a:effectLst/>
                <a:latin typeface="Consolas" panose="020B0609020204030204" pitchFamily="49" charset="0"/>
              </a:rPr>
              <a:t>extend</a:t>
            </a:r>
            <a:r>
              <a:rPr lang="en-US" sz="1600" b="0" dirty="0">
                <a:solidFill>
                  <a:srgbClr val="000000"/>
                </a:solidFill>
                <a:effectLst/>
                <a:latin typeface="Consolas" panose="020B0609020204030204" pitchFamily="49" charset="0"/>
              </a:rPr>
              <a:t>(</a:t>
            </a:r>
            <a:r>
              <a:rPr lang="en-US" sz="1600" b="0" dirty="0">
                <a:solidFill>
                  <a:srgbClr val="A31515"/>
                </a:solidFill>
                <a:effectLst/>
                <a:latin typeface="Consolas" panose="020B0609020204030204" pitchFamily="49" charset="0"/>
              </a:rPr>
              <a:t>"anubhav.app.Component"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metadata:</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795E26"/>
                </a:solidFill>
                <a:effectLst/>
                <a:latin typeface="Consolas" panose="020B0609020204030204" pitchFamily="49" charset="0"/>
              </a:rPr>
              <a:t>init</a:t>
            </a:r>
            <a:r>
              <a:rPr lang="en-US" sz="1600" b="0" dirty="0">
                <a:solidFill>
                  <a:srgbClr val="001080"/>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795E26"/>
                </a:solidFill>
                <a:effectLst/>
                <a:latin typeface="Consolas" panose="020B0609020204030204" pitchFamily="49" charset="0"/>
              </a:rPr>
              <a:t>createContent</a:t>
            </a:r>
            <a:r>
              <a:rPr lang="en-US" sz="1600" b="0" dirty="0">
                <a:solidFill>
                  <a:srgbClr val="001080"/>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795E26"/>
                </a:solidFill>
                <a:effectLst/>
                <a:latin typeface="Consolas" panose="020B0609020204030204" pitchFamily="49" charset="0"/>
              </a:rPr>
              <a:t>destroy</a:t>
            </a:r>
            <a:r>
              <a:rPr lang="en-US" sz="1600" b="0" dirty="0">
                <a:solidFill>
                  <a:srgbClr val="001080"/>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pic>
        <p:nvPicPr>
          <p:cNvPr id="4" name="Picture 3">
            <a:extLst>
              <a:ext uri="{FF2B5EF4-FFF2-40B4-BE49-F238E27FC236}">
                <a16:creationId xmlns:a16="http://schemas.microsoft.com/office/drawing/2014/main" id="{34313965-98F8-4A87-8B5E-91C845FB58C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14653" y="108448"/>
            <a:ext cx="806194" cy="796277"/>
          </a:xfrm>
          <a:prstGeom prst="rect">
            <a:avLst/>
          </a:prstGeom>
        </p:spPr>
      </p:pic>
      <p:sp>
        <p:nvSpPr>
          <p:cNvPr id="6" name="Footer Placeholder 45">
            <a:extLst>
              <a:ext uri="{FF2B5EF4-FFF2-40B4-BE49-F238E27FC236}">
                <a16:creationId xmlns:a16="http://schemas.microsoft.com/office/drawing/2014/main" id="{1B73B0F0-8131-4BC2-A274-01D868B39469}"/>
              </a:ext>
            </a:extLst>
          </p:cNvPr>
          <p:cNvSpPr>
            <a:spLocks noGrp="1"/>
          </p:cNvSpPr>
          <p:nvPr>
            <p:ph type="ftr" sz="quarter" idx="11"/>
          </p:nvPr>
        </p:nvSpPr>
        <p:spPr>
          <a:xfrm>
            <a:off x="9562298" y="6593882"/>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562900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4268A-D128-4FDC-A7DC-448145393038}"/>
              </a:ext>
            </a:extLst>
          </p:cNvPr>
          <p:cNvSpPr>
            <a:spLocks noGrp="1"/>
          </p:cNvSpPr>
          <p:nvPr>
            <p:ph type="ctrTitle"/>
          </p:nvPr>
        </p:nvSpPr>
        <p:spPr>
          <a:xfrm>
            <a:off x="0" y="101725"/>
            <a:ext cx="11299367" cy="584076"/>
          </a:xfrm>
        </p:spPr>
        <p:txBody>
          <a:bodyPr>
            <a:noAutofit/>
          </a:bodyPr>
          <a:lstStyle/>
          <a:p>
            <a:pPr algn="l"/>
            <a:r>
              <a:rPr lang="en-US" sz="3600" dirty="0">
                <a:solidFill>
                  <a:srgbClr val="3A3A3A"/>
                </a:solidFill>
                <a:latin typeface="Cooper Black" panose="0208090404030B020404" pitchFamily="18" charset="0"/>
              </a:rPr>
              <a:t>  </a:t>
            </a:r>
            <a:r>
              <a:rPr lang="en-US" sz="3600" i="0" dirty="0">
                <a:solidFill>
                  <a:srgbClr val="3A3A3A"/>
                </a:solidFill>
                <a:effectLst/>
                <a:latin typeface="Cooper Black" panose="0208090404030B020404" pitchFamily="18" charset="0"/>
              </a:rPr>
              <a:t>Component.js file has two important parts:</a:t>
            </a:r>
            <a:endParaRPr lang="en-US" sz="3600" dirty="0">
              <a:latin typeface="Cooper Black" panose="0208090404030B020404" pitchFamily="18" charset="0"/>
            </a:endParaRPr>
          </a:p>
        </p:txBody>
      </p:sp>
      <p:sp>
        <p:nvSpPr>
          <p:cNvPr id="3" name="Subtitle 2">
            <a:extLst>
              <a:ext uri="{FF2B5EF4-FFF2-40B4-BE49-F238E27FC236}">
                <a16:creationId xmlns:a16="http://schemas.microsoft.com/office/drawing/2014/main" id="{A4A001DF-D40E-4357-91F9-5100C17BD3AE}"/>
              </a:ext>
            </a:extLst>
          </p:cNvPr>
          <p:cNvSpPr>
            <a:spLocks noGrp="1"/>
          </p:cNvSpPr>
          <p:nvPr>
            <p:ph type="subTitle" idx="1"/>
          </p:nvPr>
        </p:nvSpPr>
        <p:spPr>
          <a:xfrm>
            <a:off x="316566" y="1107316"/>
            <a:ext cx="6093026" cy="4159276"/>
          </a:xfrm>
        </p:spPr>
        <p:txBody>
          <a:bodyPr>
            <a:noAutofit/>
          </a:bodyPr>
          <a:lstStyle/>
          <a:p>
            <a:pPr marL="342900" indent="-342900" algn="l">
              <a:lnSpc>
                <a:spcPct val="100000"/>
              </a:lnSpc>
              <a:buFont typeface="+mj-lt"/>
              <a:buAutoNum type="arabicPeriod"/>
            </a:pPr>
            <a:r>
              <a:rPr lang="en-US" sz="1800" i="0" dirty="0">
                <a:solidFill>
                  <a:schemeClr val="tx1">
                    <a:lumMod val="95000"/>
                    <a:lumOff val="5000"/>
                  </a:schemeClr>
                </a:solidFill>
                <a:effectLst/>
                <a:latin typeface="Calibri (Body)"/>
              </a:rPr>
              <a:t>The metadata section. It has property key manifest and value json. This property calls the manifest.json file which is also know as the app descriptor file. It holds all app level configuration and helps keep our Component file clean                                                                       thereby clearly separating application coding from                                                                               configuration settings.</a:t>
            </a:r>
            <a:endParaRPr lang="en-US" sz="1800" dirty="0">
              <a:solidFill>
                <a:schemeClr val="tx1">
                  <a:lumMod val="95000"/>
                  <a:lumOff val="5000"/>
                </a:schemeClr>
              </a:solidFill>
              <a:latin typeface="Calibri (Body)"/>
            </a:endParaRPr>
          </a:p>
          <a:p>
            <a:pPr marL="342900" indent="-342900" algn="l">
              <a:lnSpc>
                <a:spcPct val="100000"/>
              </a:lnSpc>
              <a:buFont typeface="+mj-lt"/>
              <a:buAutoNum type="arabicPeriod"/>
            </a:pPr>
            <a:r>
              <a:rPr lang="en-US" sz="1800" i="0" dirty="0">
                <a:solidFill>
                  <a:schemeClr val="tx1">
                    <a:lumMod val="95000"/>
                    <a:lumOff val="5000"/>
                  </a:schemeClr>
                </a:solidFill>
                <a:effectLst/>
                <a:latin typeface="Calibri (Body)"/>
              </a:rPr>
              <a:t>Another section of component file is the init function                                                                                    that is called when the component is initialized.                                                                                                When the component is instantiated, the init function                                                                                                    is automatically invoked.</a:t>
            </a:r>
            <a:endParaRPr lang="en-US" sz="1800" dirty="0">
              <a:solidFill>
                <a:schemeClr val="tx1">
                  <a:lumMod val="95000"/>
                  <a:lumOff val="5000"/>
                </a:schemeClr>
              </a:solidFill>
              <a:latin typeface="Calibri (Body)"/>
            </a:endParaRPr>
          </a:p>
        </p:txBody>
      </p:sp>
      <p:pic>
        <p:nvPicPr>
          <p:cNvPr id="4" name="Picture 3">
            <a:extLst>
              <a:ext uri="{FF2B5EF4-FFF2-40B4-BE49-F238E27FC236}">
                <a16:creationId xmlns:a16="http://schemas.microsoft.com/office/drawing/2014/main" id="{392905D0-5E75-4AA4-A365-CDE0E1F1778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99367" y="121603"/>
            <a:ext cx="716699" cy="707887"/>
          </a:xfrm>
          <a:prstGeom prst="rect">
            <a:avLst/>
          </a:prstGeom>
        </p:spPr>
      </p:pic>
      <p:pic>
        <p:nvPicPr>
          <p:cNvPr id="7" name="Picture 6">
            <a:extLst>
              <a:ext uri="{FF2B5EF4-FFF2-40B4-BE49-F238E27FC236}">
                <a16:creationId xmlns:a16="http://schemas.microsoft.com/office/drawing/2014/main" id="{64A691D7-27B8-4430-9E06-CA5C2633020C}"/>
              </a:ext>
            </a:extLst>
          </p:cNvPr>
          <p:cNvPicPr>
            <a:picLocks noChangeAspect="1"/>
          </p:cNvPicPr>
          <p:nvPr/>
        </p:nvPicPr>
        <p:blipFill>
          <a:blip r:embed="rId3"/>
          <a:stretch>
            <a:fillRect/>
          </a:stretch>
        </p:blipFill>
        <p:spPr>
          <a:xfrm>
            <a:off x="6498036" y="1381434"/>
            <a:ext cx="5065102" cy="4619278"/>
          </a:xfrm>
          <a:prstGeom prst="rect">
            <a:avLst/>
          </a:prstGeom>
        </p:spPr>
      </p:pic>
      <p:sp>
        <p:nvSpPr>
          <p:cNvPr id="8" name="Footer Placeholder 45">
            <a:extLst>
              <a:ext uri="{FF2B5EF4-FFF2-40B4-BE49-F238E27FC236}">
                <a16:creationId xmlns:a16="http://schemas.microsoft.com/office/drawing/2014/main" id="{3FC50611-C003-4940-A9D0-3FA7C3A323B2}"/>
              </a:ext>
            </a:extLst>
          </p:cNvPr>
          <p:cNvSpPr>
            <a:spLocks noGrp="1"/>
          </p:cNvSpPr>
          <p:nvPr>
            <p:ph type="ftr" sz="quarter" idx="11"/>
          </p:nvPr>
        </p:nvSpPr>
        <p:spPr>
          <a:xfrm>
            <a:off x="9562298" y="6593882"/>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542787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38623-8A47-4F7B-9EF6-A7DF99F6747D}"/>
              </a:ext>
            </a:extLst>
          </p:cNvPr>
          <p:cNvSpPr txBox="1">
            <a:spLocks/>
          </p:cNvSpPr>
          <p:nvPr/>
        </p:nvSpPr>
        <p:spPr>
          <a:xfrm>
            <a:off x="310662" y="110829"/>
            <a:ext cx="10515600" cy="65749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a:p>
            <a:endParaRPr lang="en-US" sz="3600" dirty="0">
              <a:latin typeface="Cooper Black" panose="0208090404030B020404" pitchFamily="18" charset="0"/>
            </a:endParaRPr>
          </a:p>
          <a:p>
            <a:endParaRPr lang="en-US" sz="3600" dirty="0">
              <a:latin typeface="Cooper Black" panose="0208090404030B020404" pitchFamily="18" charset="0"/>
            </a:endParaRPr>
          </a:p>
        </p:txBody>
      </p:sp>
      <p:sp>
        <p:nvSpPr>
          <p:cNvPr id="3" name="Content Placeholder 2">
            <a:extLst>
              <a:ext uri="{FF2B5EF4-FFF2-40B4-BE49-F238E27FC236}">
                <a16:creationId xmlns:a16="http://schemas.microsoft.com/office/drawing/2014/main" id="{36F3D242-056B-4C2A-AED1-9536EA1E6082}"/>
              </a:ext>
            </a:extLst>
          </p:cNvPr>
          <p:cNvSpPr txBox="1">
            <a:spLocks/>
          </p:cNvSpPr>
          <p:nvPr/>
        </p:nvSpPr>
        <p:spPr>
          <a:xfrm>
            <a:off x="310662" y="904725"/>
            <a:ext cx="10515600" cy="435133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t>Design simple a Fiori Application</a:t>
            </a:r>
          </a:p>
          <a:p>
            <a:pPr marL="342900" indent="-342900">
              <a:buFont typeface="Arial" panose="020B0604020202020204" pitchFamily="34" charset="0"/>
              <a:buAutoNum type="arabicPeriod"/>
            </a:pPr>
            <a:r>
              <a:rPr lang="en-US" sz="1800" dirty="0"/>
              <a:t>Create a webapp folder</a:t>
            </a:r>
          </a:p>
          <a:p>
            <a:pPr marL="0" indent="0">
              <a:buNone/>
            </a:pPr>
            <a:r>
              <a:rPr lang="en-US" sz="1800" dirty="0"/>
              <a:t>       1.1 Create Two folder as controller and view</a:t>
            </a:r>
          </a:p>
          <a:p>
            <a:pPr marL="0" indent="0">
              <a:buNone/>
            </a:pPr>
            <a:r>
              <a:rPr lang="en-US" sz="1800" dirty="0"/>
              <a:t>2. Controller and View section section </a:t>
            </a:r>
          </a:p>
          <a:p>
            <a:pPr marL="0" indent="0">
              <a:buNone/>
            </a:pPr>
            <a:r>
              <a:rPr lang="en-US" sz="1800" dirty="0"/>
              <a:t>       2.1 </a:t>
            </a:r>
            <a:r>
              <a:rPr lang="en-US" sz="1800" dirty="0">
                <a:hlinkClick r:id="rId2"/>
              </a:rPr>
              <a:t>App.controller.js</a:t>
            </a:r>
            <a:endParaRPr lang="en-US" sz="1800" dirty="0"/>
          </a:p>
          <a:p>
            <a:pPr marL="0" indent="0">
              <a:buNone/>
            </a:pPr>
            <a:r>
              <a:rPr lang="en-US" sz="1800" dirty="0"/>
              <a:t>       2.2 </a:t>
            </a:r>
            <a:r>
              <a:rPr lang="en-US" sz="1800" dirty="0">
                <a:hlinkClick r:id="rId3"/>
              </a:rPr>
              <a:t>BaseController.js </a:t>
            </a:r>
            <a:endParaRPr lang="en-US" sz="1800" dirty="0"/>
          </a:p>
          <a:p>
            <a:pPr marL="0" indent="0">
              <a:buNone/>
            </a:pPr>
            <a:r>
              <a:rPr lang="en-US" sz="1800" dirty="0"/>
              <a:t>       2.3  </a:t>
            </a:r>
            <a:r>
              <a:rPr lang="en-US" sz="1800" dirty="0">
                <a:hlinkClick r:id="rId4"/>
              </a:rPr>
              <a:t>View1 controller</a:t>
            </a:r>
            <a:endParaRPr lang="en-US" sz="1800" dirty="0"/>
          </a:p>
          <a:p>
            <a:pPr marL="0" indent="0">
              <a:buNone/>
            </a:pPr>
            <a:r>
              <a:rPr lang="en-US" sz="1800" dirty="0"/>
              <a:t>       2.4  </a:t>
            </a:r>
            <a:r>
              <a:rPr lang="en-US" sz="1800" dirty="0">
                <a:hlinkClick r:id="rId5"/>
              </a:rPr>
              <a:t>View2 Controller </a:t>
            </a:r>
            <a:endParaRPr lang="en-US" sz="1800" dirty="0"/>
          </a:p>
          <a:p>
            <a:pPr marL="0" indent="0">
              <a:buNone/>
            </a:pPr>
            <a:r>
              <a:rPr lang="en-US" sz="1800" dirty="0"/>
              <a:t>       2.5 </a:t>
            </a:r>
            <a:r>
              <a:rPr lang="en-US" sz="1800" dirty="0">
                <a:hlinkClick r:id="rId6"/>
              </a:rPr>
              <a:t>App.view.xml</a:t>
            </a:r>
            <a:endParaRPr lang="en-US" sz="1800" dirty="0"/>
          </a:p>
          <a:p>
            <a:pPr marL="0" indent="0">
              <a:buNone/>
            </a:pPr>
            <a:r>
              <a:rPr lang="en-US" sz="1800" dirty="0"/>
              <a:t>       2.6 </a:t>
            </a:r>
            <a:r>
              <a:rPr lang="en-US" sz="1800" dirty="0">
                <a:hlinkClick r:id="rId7"/>
              </a:rPr>
              <a:t>View1.view.xml</a:t>
            </a:r>
            <a:endParaRPr lang="en-US" sz="1800" dirty="0"/>
          </a:p>
          <a:p>
            <a:pPr marL="0" indent="0">
              <a:buNone/>
            </a:pPr>
            <a:r>
              <a:rPr lang="en-US" sz="1800" dirty="0"/>
              <a:t>       2.7 </a:t>
            </a:r>
            <a:r>
              <a:rPr lang="en-US" sz="1800" dirty="0">
                <a:hlinkClick r:id="rId8"/>
              </a:rPr>
              <a:t>View2.view.xml</a:t>
            </a:r>
            <a:endParaRPr lang="en-US" sz="1800" dirty="0"/>
          </a:p>
          <a:p>
            <a:pPr marL="0" indent="0">
              <a:buNone/>
            </a:pPr>
            <a:r>
              <a:rPr lang="en-US" sz="1800" dirty="0"/>
              <a:t> 3. </a:t>
            </a:r>
            <a:r>
              <a:rPr lang="en-US" sz="1800" dirty="0">
                <a:hlinkClick r:id="rId9"/>
              </a:rPr>
              <a:t>Component.js</a:t>
            </a:r>
            <a:endParaRPr lang="en-US" sz="1800" dirty="0"/>
          </a:p>
          <a:p>
            <a:pPr marL="0" indent="0">
              <a:buNone/>
            </a:pPr>
            <a:r>
              <a:rPr lang="en-US" sz="1800" dirty="0"/>
              <a:t> 4. </a:t>
            </a:r>
            <a:r>
              <a:rPr lang="en-US" sz="1800" dirty="0">
                <a:hlinkClick r:id="rId10"/>
              </a:rPr>
              <a:t>index.html</a:t>
            </a:r>
            <a:endParaRPr lang="en-US" sz="1800" dirty="0"/>
          </a:p>
        </p:txBody>
      </p:sp>
      <p:pic>
        <p:nvPicPr>
          <p:cNvPr id="4" name="Picture 3">
            <a:extLst>
              <a:ext uri="{FF2B5EF4-FFF2-40B4-BE49-F238E27FC236}">
                <a16:creationId xmlns:a16="http://schemas.microsoft.com/office/drawing/2014/main" id="{45C8B5AD-FE33-4241-9825-4B0BB0CE48FD}"/>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1214653" y="108448"/>
            <a:ext cx="806194" cy="796277"/>
          </a:xfrm>
          <a:prstGeom prst="rect">
            <a:avLst/>
          </a:prstGeom>
        </p:spPr>
      </p:pic>
      <p:pic>
        <p:nvPicPr>
          <p:cNvPr id="6" name="Picture 2" descr="Free Vector | Professional programmer engineer writing code">
            <a:extLst>
              <a:ext uri="{FF2B5EF4-FFF2-40B4-BE49-F238E27FC236}">
                <a16:creationId xmlns:a16="http://schemas.microsoft.com/office/drawing/2014/main" id="{493B5F4D-A5F7-42CC-BBD6-C179DA788661}"/>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938783" y="1235319"/>
            <a:ext cx="4470952" cy="4387361"/>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5">
            <a:extLst>
              <a:ext uri="{FF2B5EF4-FFF2-40B4-BE49-F238E27FC236}">
                <a16:creationId xmlns:a16="http://schemas.microsoft.com/office/drawing/2014/main" id="{812074BB-9E7B-49FE-99E6-4E1C470A4E66}"/>
              </a:ext>
            </a:extLst>
          </p:cNvPr>
          <p:cNvSpPr>
            <a:spLocks noGrp="1"/>
          </p:cNvSpPr>
          <p:nvPr>
            <p:ph type="ftr" sz="quarter" idx="11"/>
          </p:nvPr>
        </p:nvSpPr>
        <p:spPr>
          <a:xfrm>
            <a:off x="9562298" y="6593882"/>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37203570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4611</TotalTime>
  <Words>1141</Words>
  <Application>Microsoft Office PowerPoint</Application>
  <PresentationFormat>Widescreen</PresentationFormat>
  <Paragraphs>155</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(Body)</vt:lpstr>
      <vt:lpstr>Calibri Light</vt:lpstr>
      <vt:lpstr>Consolas</vt:lpstr>
      <vt:lpstr>Cooper Black</vt:lpstr>
      <vt:lpstr>Wingdings</vt:lpstr>
      <vt:lpstr>Office Theme</vt:lpstr>
      <vt:lpstr>PowerPoint Presentation</vt:lpstr>
      <vt:lpstr>PowerPoint Presentation</vt:lpstr>
      <vt:lpstr>PowerPoint Presentation</vt:lpstr>
      <vt:lpstr>PowerPoint Presentation</vt:lpstr>
      <vt:lpstr>Structure of fiori application setup</vt:lpstr>
      <vt:lpstr>What is Component.js</vt:lpstr>
      <vt:lpstr>PowerPoint Presentation</vt:lpstr>
      <vt:lpstr>  Component.js file has two important parts:</vt:lpstr>
      <vt:lpstr>PowerPoint Presentation</vt:lpstr>
      <vt:lpstr>App Overview: The Basic Files of App  </vt:lpstr>
      <vt:lpstr>List Control</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cvedi@soyuztechnologies.com</dc:creator>
  <cp:lastModifiedBy>kuldeep singh shekhawat</cp:lastModifiedBy>
  <cp:revision>94</cp:revision>
  <dcterms:created xsi:type="dcterms:W3CDTF">2021-09-02T13:28:35Z</dcterms:created>
  <dcterms:modified xsi:type="dcterms:W3CDTF">2021-09-14T11:46:23Z</dcterms:modified>
</cp:coreProperties>
</file>

<file path=docProps/thumbnail.jpeg>
</file>